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jEmjYiPJ/8WEqu6dkSEHES26mW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" name="Google Shape;2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afc22353c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afc22353c9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9" name="Google Shape;34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" name="Google Shape;3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9" name="Google Shape;39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3" name="Google Shape;43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0" name="Google Shape;44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6" name="Google Shape;44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2" name="Google Shape;45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9" name="Google Shape;459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8" name="Google Shape;468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5" name="Google Shape;475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3" name="Google Shape;533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889063621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" name="Google Shape;37;g889063621d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" name="Google Shape;4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x">
  <p:cSld name="TITLE_AND_BODY">
    <p:bg>
      <p:bgPr>
        <a:solidFill>
          <a:srgbClr val="F4F4F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idx="12" type="sldNum"/>
          </p:nvPr>
        </p:nvSpPr>
        <p:spPr>
          <a:xfrm>
            <a:off x="6312015" y="5503577"/>
            <a:ext cx="241190" cy="246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300" lIns="34300" spcFirstLastPara="1" rIns="34300" wrap="square" tIns="343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/>
          <p:nvPr>
            <p:ph idx="12" type="sldNum"/>
          </p:nvPr>
        </p:nvSpPr>
        <p:spPr>
          <a:xfrm>
            <a:off x="8153400" y="6324600"/>
            <a:ext cx="386666" cy="375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 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/>
          <p:nvPr>
            <p:ph idx="12" type="sldNum"/>
          </p:nvPr>
        </p:nvSpPr>
        <p:spPr>
          <a:xfrm>
            <a:off x="8613492" y="6324600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/>
          <p:nvPr>
            <p:ph type="title"/>
          </p:nvPr>
        </p:nvSpPr>
        <p:spPr>
          <a:xfrm>
            <a:off x="311698" y="1302273"/>
            <a:ext cx="8520604" cy="5727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31"/>
          <p:cNvSpPr txBox="1"/>
          <p:nvPr>
            <p:ph idx="1" type="body"/>
          </p:nvPr>
        </p:nvSpPr>
        <p:spPr>
          <a:xfrm>
            <a:off x="311698" y="2009723"/>
            <a:ext cx="8520604" cy="34164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b="0" sz="2400">
                <a:solidFill>
                  <a:srgbClr val="595959"/>
                </a:solidFill>
              </a:defRPr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○"/>
              <a:defRPr b="0" sz="2400">
                <a:solidFill>
                  <a:srgbClr val="595959"/>
                </a:solidFill>
              </a:defRPr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■"/>
              <a:defRPr b="0" sz="2400">
                <a:solidFill>
                  <a:srgbClr val="595959"/>
                </a:solidFill>
              </a:defRPr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  <a:defRPr b="0" sz="2400">
                <a:solidFill>
                  <a:srgbClr val="595959"/>
                </a:solidFill>
              </a:defRPr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○"/>
              <a:defRPr b="0" sz="2400">
                <a:solidFill>
                  <a:srgbClr val="595959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8" name="Google Shape;18;p31"/>
          <p:cNvSpPr txBox="1"/>
          <p:nvPr>
            <p:ph idx="12" type="sldNum"/>
          </p:nvPr>
        </p:nvSpPr>
        <p:spPr>
          <a:xfrm>
            <a:off x="8656104" y="5539438"/>
            <a:ext cx="365058" cy="355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idx="12" type="sldNum"/>
          </p:nvPr>
        </p:nvSpPr>
        <p:spPr>
          <a:xfrm>
            <a:off x="8153400" y="6324600"/>
            <a:ext cx="386666" cy="375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" name="Google Shape;7;p27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" type="body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1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"/>
          <p:cNvGrpSpPr/>
          <p:nvPr/>
        </p:nvGrpSpPr>
        <p:grpSpPr>
          <a:xfrm>
            <a:off x="-289261" y="10927"/>
            <a:ext cx="2343614" cy="6836139"/>
            <a:chOff x="-2" y="-1"/>
            <a:chExt cx="2343612" cy="6836138"/>
          </a:xfrm>
        </p:grpSpPr>
        <p:sp>
          <p:nvSpPr>
            <p:cNvPr id="24" name="Google Shape;24;p1"/>
            <p:cNvSpPr/>
            <p:nvPr/>
          </p:nvSpPr>
          <p:spPr>
            <a:xfrm>
              <a:off x="0" y="-1"/>
              <a:ext cx="2343606" cy="6836138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Georgia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 txBox="1"/>
            <p:nvPr/>
          </p:nvSpPr>
          <p:spPr>
            <a:xfrm>
              <a:off x="-2" y="2716996"/>
              <a:ext cx="2343612" cy="1402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300" lIns="34300" spcFirstLastPara="1" rIns="34300" wrap="square" tIns="343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eorgia"/>
                <a:buNone/>
              </a:pPr>
              <a:r>
                <a:rPr b="1" i="0" lang="ru-RU" sz="18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Georgia"/>
                <a:buNone/>
              </a:pPr>
              <a:r>
                <a:rPr b="1" i="0" lang="ru-RU" sz="18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6" name="Google Shape;26;p1"/>
          <p:cNvCxnSpPr/>
          <p:nvPr/>
        </p:nvCxnSpPr>
        <p:spPr>
          <a:xfrm>
            <a:off x="-5" y="2456435"/>
            <a:ext cx="9153547" cy="1"/>
          </a:xfrm>
          <a:prstGeom prst="straightConnector1">
            <a:avLst/>
          </a:prstGeom>
          <a:noFill/>
          <a:ln cap="flat" cmpd="sng" w="9525">
            <a:solidFill>
              <a:srgbClr val="B7B7B7">
                <a:alpha val="49019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1"/>
          <p:cNvSpPr txBox="1"/>
          <p:nvPr/>
        </p:nvSpPr>
        <p:spPr>
          <a:xfrm>
            <a:off x="3600267" y="729090"/>
            <a:ext cx="4074722" cy="1354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eorgia"/>
              <a:buNone/>
            </a:pPr>
            <a:r>
              <a:rPr b="0" i="0" lang="ru-RU" sz="4400" u="none" cap="none" strike="noStrike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Бұлшықет жүйесі</a:t>
            </a:r>
            <a:endParaRPr b="0" i="0" sz="4400" u="none" cap="none" strike="noStrike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image1.png" id="28" name="Google Shape;2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102" y="1215423"/>
            <a:ext cx="1227553" cy="1069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"/>
          <p:cNvSpPr txBox="1"/>
          <p:nvPr/>
        </p:nvSpPr>
        <p:spPr>
          <a:xfrm>
            <a:off x="2327827" y="2555304"/>
            <a:ext cx="3828593" cy="1054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25" lIns="38125" spcFirstLastPara="1" rIns="38125" wrap="square" tIns="38125">
            <a:noAutofit/>
          </a:bodyPr>
          <a:lstStyle/>
          <a:p>
            <a:pPr indent="-444500" lvl="0" marL="4032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7000"/>
              <a:buFont typeface="Times New Roman"/>
              <a:buChar char="◆"/>
            </a:pPr>
            <a:r>
              <a:rPr b="1" i="0" lang="ru-RU" sz="7000" u="none" cap="none" strike="noStrike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PART 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9"/>
          <p:cNvGrpSpPr/>
          <p:nvPr/>
        </p:nvGrpSpPr>
        <p:grpSpPr>
          <a:xfrm>
            <a:off x="401383" y="484911"/>
            <a:ext cx="980365" cy="1007327"/>
            <a:chOff x="-1" y="-1"/>
            <a:chExt cx="980364" cy="1007326"/>
          </a:xfrm>
        </p:grpSpPr>
        <p:sp>
          <p:nvSpPr>
            <p:cNvPr id="236" name="Google Shape;236;p9"/>
            <p:cNvSpPr/>
            <p:nvPr/>
          </p:nvSpPr>
          <p:spPr>
            <a:xfrm>
              <a:off x="-1" y="-1"/>
              <a:ext cx="980364" cy="1007326"/>
            </a:xfrm>
            <a:prstGeom prst="ellipse">
              <a:avLst/>
            </a:prstGeom>
            <a:solidFill>
              <a:srgbClr val="AA015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4F4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165063" y="169583"/>
              <a:ext cx="650352" cy="668141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4F4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8" name="Google Shape;238;p9"/>
            <p:cNvGrpSpPr/>
            <p:nvPr/>
          </p:nvGrpSpPr>
          <p:grpSpPr>
            <a:xfrm>
              <a:off x="142135" y="146027"/>
              <a:ext cx="696243" cy="715321"/>
              <a:chOff x="-1" y="-1"/>
              <a:chExt cx="696241" cy="715319"/>
            </a:xfrm>
          </p:grpSpPr>
          <p:sp>
            <p:nvSpPr>
              <p:cNvPr id="239" name="Google Shape;239;p9"/>
              <p:cNvSpPr/>
              <p:nvPr/>
            </p:nvSpPr>
            <p:spPr>
              <a:xfrm>
                <a:off x="-1" y="0"/>
                <a:ext cx="696239" cy="715314"/>
              </a:xfrm>
              <a:prstGeom prst="rect">
                <a:avLst/>
              </a:prstGeom>
              <a:solidFill>
                <a:srgbClr val="AA015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Calibri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image15.png" id="240" name="Google Shape;240;p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" y="-1"/>
                <a:ext cx="696238" cy="7153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41" name="Google Shape;241;p9"/>
          <p:cNvSpPr txBox="1"/>
          <p:nvPr/>
        </p:nvSpPr>
        <p:spPr>
          <a:xfrm>
            <a:off x="1381750" y="2236050"/>
            <a:ext cx="7239600" cy="22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Неліктен бұлшықеттің эластикалық сипаттамасы маңызды болып табылады?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 txBox="1"/>
          <p:nvPr/>
        </p:nvSpPr>
        <p:spPr>
          <a:xfrm>
            <a:off x="2327827" y="2555304"/>
            <a:ext cx="3828593" cy="1054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25" lIns="38125" spcFirstLastPara="1" rIns="38125" wrap="square" tIns="38125">
            <a:noAutofit/>
          </a:bodyPr>
          <a:lstStyle/>
          <a:p>
            <a:pPr indent="-444500" lvl="0" marL="4032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7000"/>
              <a:buFont typeface="Times New Roman"/>
              <a:buChar char="◆"/>
            </a:pPr>
            <a:r>
              <a:rPr b="1" i="0" lang="ru-RU" sz="7000" u="none" cap="none" strike="noStrike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PART 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7" name="Google Shape;247;p10"/>
          <p:cNvGrpSpPr/>
          <p:nvPr/>
        </p:nvGrpSpPr>
        <p:grpSpPr>
          <a:xfrm>
            <a:off x="401383" y="484911"/>
            <a:ext cx="980365" cy="1007327"/>
            <a:chOff x="-1" y="-1"/>
            <a:chExt cx="980364" cy="1007326"/>
          </a:xfrm>
        </p:grpSpPr>
        <p:sp>
          <p:nvSpPr>
            <p:cNvPr id="248" name="Google Shape;248;p10"/>
            <p:cNvSpPr/>
            <p:nvPr/>
          </p:nvSpPr>
          <p:spPr>
            <a:xfrm>
              <a:off x="-1" y="-1"/>
              <a:ext cx="980364" cy="1007326"/>
            </a:xfrm>
            <a:prstGeom prst="ellipse">
              <a:avLst/>
            </a:prstGeom>
            <a:solidFill>
              <a:srgbClr val="AA015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4F4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165063" y="169583"/>
              <a:ext cx="650352" cy="668141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4F4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0" name="Google Shape;250;p10"/>
            <p:cNvGrpSpPr/>
            <p:nvPr/>
          </p:nvGrpSpPr>
          <p:grpSpPr>
            <a:xfrm>
              <a:off x="142135" y="146027"/>
              <a:ext cx="696243" cy="715321"/>
              <a:chOff x="-1" y="-1"/>
              <a:chExt cx="696241" cy="715319"/>
            </a:xfrm>
          </p:grpSpPr>
          <p:sp>
            <p:nvSpPr>
              <p:cNvPr id="251" name="Google Shape;251;p10"/>
              <p:cNvSpPr/>
              <p:nvPr/>
            </p:nvSpPr>
            <p:spPr>
              <a:xfrm>
                <a:off x="-1" y="0"/>
                <a:ext cx="696239" cy="715314"/>
              </a:xfrm>
              <a:prstGeom prst="rect">
                <a:avLst/>
              </a:prstGeom>
              <a:solidFill>
                <a:srgbClr val="AA015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Calibri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image15.png" id="252" name="Google Shape;252;p1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" y="-1"/>
                <a:ext cx="696238" cy="7153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53" name="Google Shape;253;p10"/>
          <p:cNvSpPr txBox="1"/>
          <p:nvPr/>
        </p:nvSpPr>
        <p:spPr>
          <a:xfrm>
            <a:off x="1523884" y="699569"/>
            <a:ext cx="682328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Сіңір ағзаның қозғалысын қалай жеңілдетеді?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 txBox="1"/>
          <p:nvPr>
            <p:ph idx="4294967295" type="title"/>
          </p:nvPr>
        </p:nvSpPr>
        <p:spPr>
          <a:xfrm>
            <a:off x="-1" y="76199"/>
            <a:ext cx="9144002" cy="114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/>
              <a:t>Бұлшықеттің дәнекір тіні</a:t>
            </a:r>
            <a:endParaRPr/>
          </a:p>
        </p:txBody>
      </p:sp>
      <p:pic>
        <p:nvPicPr>
          <p:cNvPr descr="sal25693_10_01a" id="259" name="Google Shape;25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1200" y="1168400"/>
            <a:ext cx="2609850" cy="540543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1"/>
          <p:cNvSpPr txBox="1"/>
          <p:nvPr/>
        </p:nvSpPr>
        <p:spPr>
          <a:xfrm>
            <a:off x="2301875" y="981075"/>
            <a:ext cx="4538663" cy="202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1"/>
          <p:cNvSpPr txBox="1"/>
          <p:nvPr/>
        </p:nvSpPr>
        <p:spPr>
          <a:xfrm>
            <a:off x="2876550" y="3327400"/>
            <a:ext cx="373466" cy="1748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Skeletal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muscle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1"/>
          <p:cNvSpPr txBox="1"/>
          <p:nvPr/>
        </p:nvSpPr>
        <p:spPr>
          <a:xfrm>
            <a:off x="3371850" y="5751512"/>
            <a:ext cx="51671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Perimysium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1"/>
          <p:cNvSpPr txBox="1"/>
          <p:nvPr/>
        </p:nvSpPr>
        <p:spPr>
          <a:xfrm>
            <a:off x="2876550" y="4635500"/>
            <a:ext cx="570887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Endomysium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1"/>
          <p:cNvSpPr txBox="1"/>
          <p:nvPr/>
        </p:nvSpPr>
        <p:spPr>
          <a:xfrm>
            <a:off x="3079750" y="6443662"/>
            <a:ext cx="12700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5" name="Google Shape;265;p11"/>
          <p:cNvCxnSpPr/>
          <p:nvPr/>
        </p:nvCxnSpPr>
        <p:spPr>
          <a:xfrm flipH="1">
            <a:off x="3933824" y="5813424"/>
            <a:ext cx="904876" cy="158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6" name="Google Shape;266;p11"/>
          <p:cNvCxnSpPr/>
          <p:nvPr/>
        </p:nvCxnSpPr>
        <p:spPr>
          <a:xfrm flipH="1">
            <a:off x="3530600" y="3028950"/>
            <a:ext cx="536576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7" name="Google Shape;267;p11"/>
          <p:cNvCxnSpPr/>
          <p:nvPr/>
        </p:nvCxnSpPr>
        <p:spPr>
          <a:xfrm flipH="1">
            <a:off x="3287712" y="3387724"/>
            <a:ext cx="712789" cy="158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8" name="Google Shape;268;p11"/>
          <p:cNvCxnSpPr/>
          <p:nvPr/>
        </p:nvCxnSpPr>
        <p:spPr>
          <a:xfrm flipH="1">
            <a:off x="3244849" y="3763962"/>
            <a:ext cx="684214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9" name="Google Shape;269;p11"/>
          <p:cNvCxnSpPr/>
          <p:nvPr/>
        </p:nvCxnSpPr>
        <p:spPr>
          <a:xfrm>
            <a:off x="3954462" y="6121399"/>
            <a:ext cx="1179513" cy="158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0" name="Google Shape;270;p11"/>
          <p:cNvCxnSpPr/>
          <p:nvPr/>
        </p:nvCxnSpPr>
        <p:spPr>
          <a:xfrm flipH="1" rot="10800000">
            <a:off x="4322762" y="4041775"/>
            <a:ext cx="357189" cy="106363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1" name="Google Shape;271;p11"/>
          <p:cNvCxnSpPr/>
          <p:nvPr/>
        </p:nvCxnSpPr>
        <p:spPr>
          <a:xfrm flipH="1">
            <a:off x="3194050" y="4021137"/>
            <a:ext cx="1414463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2" name="Google Shape;272;p11"/>
          <p:cNvSpPr/>
          <p:nvPr/>
        </p:nvSpPr>
        <p:spPr>
          <a:xfrm>
            <a:off x="4494212" y="4829175"/>
            <a:ext cx="34926" cy="446088"/>
          </a:xfrm>
          <a:custGeom>
            <a:rect b="b" l="l" r="r" t="t"/>
            <a:pathLst>
              <a:path extrusionOk="0" h="21600" w="21600">
                <a:moveTo>
                  <a:pt x="19636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3" name="Google Shape;273;p11"/>
          <p:cNvCxnSpPr/>
          <p:nvPr/>
        </p:nvCxnSpPr>
        <p:spPr>
          <a:xfrm>
            <a:off x="3451225" y="4835524"/>
            <a:ext cx="757238" cy="158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4" name="Google Shape;274;p11"/>
          <p:cNvSpPr/>
          <p:nvPr/>
        </p:nvSpPr>
        <p:spPr>
          <a:xfrm>
            <a:off x="4208462" y="4791075"/>
            <a:ext cx="38101" cy="84138"/>
          </a:xfrm>
          <a:custGeom>
            <a:rect b="b" l="l" r="r" t="t"/>
            <a:pathLst>
              <a:path extrusionOk="0" h="21600" w="21600">
                <a:moveTo>
                  <a:pt x="207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1"/>
          <p:cNvSpPr/>
          <p:nvPr/>
        </p:nvSpPr>
        <p:spPr>
          <a:xfrm>
            <a:off x="3527425" y="4106862"/>
            <a:ext cx="1098550" cy="4127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5638" y="21600"/>
                </a:lnTo>
                <a:lnTo>
                  <a:pt x="0" y="21600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6" name="Google Shape;276;p11"/>
          <p:cNvCxnSpPr/>
          <p:nvPr/>
        </p:nvCxnSpPr>
        <p:spPr>
          <a:xfrm flipH="1">
            <a:off x="3408362" y="4283075"/>
            <a:ext cx="731839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" name="Google Shape;277;p11"/>
          <p:cNvCxnSpPr/>
          <p:nvPr/>
        </p:nvCxnSpPr>
        <p:spPr>
          <a:xfrm flipH="1">
            <a:off x="3441700" y="4519612"/>
            <a:ext cx="1116013" cy="1588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8" name="Google Shape;278;p11"/>
          <p:cNvCxnSpPr/>
          <p:nvPr/>
        </p:nvCxnSpPr>
        <p:spPr>
          <a:xfrm flipH="1">
            <a:off x="3492499" y="4697412"/>
            <a:ext cx="1084264" cy="158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9" name="Google Shape;279;p11"/>
          <p:cNvCxnSpPr/>
          <p:nvPr/>
        </p:nvCxnSpPr>
        <p:spPr>
          <a:xfrm>
            <a:off x="4094162" y="5486399"/>
            <a:ext cx="615951" cy="158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0" name="Google Shape;280;p11"/>
          <p:cNvSpPr/>
          <p:nvPr/>
        </p:nvSpPr>
        <p:spPr>
          <a:xfrm>
            <a:off x="5137150" y="6002337"/>
            <a:ext cx="236538" cy="215901"/>
          </a:xfrm>
          <a:custGeom>
            <a:rect b="b" l="l" r="r" t="t"/>
            <a:pathLst>
              <a:path extrusionOk="0" h="21600" w="21600">
                <a:moveTo>
                  <a:pt x="4639" y="21600"/>
                </a:moveTo>
                <a:lnTo>
                  <a:pt x="3624" y="20647"/>
                </a:lnTo>
                <a:lnTo>
                  <a:pt x="2754" y="19853"/>
                </a:lnTo>
                <a:lnTo>
                  <a:pt x="1885" y="18582"/>
                </a:lnTo>
                <a:lnTo>
                  <a:pt x="1160" y="17471"/>
                </a:lnTo>
                <a:lnTo>
                  <a:pt x="725" y="16200"/>
                </a:lnTo>
                <a:lnTo>
                  <a:pt x="145" y="14771"/>
                </a:lnTo>
                <a:lnTo>
                  <a:pt x="0" y="13500"/>
                </a:lnTo>
                <a:lnTo>
                  <a:pt x="0" y="11912"/>
                </a:lnTo>
                <a:lnTo>
                  <a:pt x="145" y="9371"/>
                </a:lnTo>
                <a:lnTo>
                  <a:pt x="870" y="7306"/>
                </a:lnTo>
                <a:lnTo>
                  <a:pt x="1885" y="5400"/>
                </a:lnTo>
                <a:lnTo>
                  <a:pt x="3189" y="3494"/>
                </a:lnTo>
                <a:lnTo>
                  <a:pt x="4784" y="2065"/>
                </a:lnTo>
                <a:lnTo>
                  <a:pt x="6523" y="953"/>
                </a:lnTo>
                <a:lnTo>
                  <a:pt x="8553" y="318"/>
                </a:lnTo>
                <a:lnTo>
                  <a:pt x="10872" y="0"/>
                </a:lnTo>
                <a:lnTo>
                  <a:pt x="12757" y="318"/>
                </a:lnTo>
                <a:lnTo>
                  <a:pt x="14642" y="794"/>
                </a:lnTo>
                <a:lnTo>
                  <a:pt x="16526" y="1747"/>
                </a:lnTo>
                <a:lnTo>
                  <a:pt x="17831" y="3018"/>
                </a:lnTo>
                <a:lnTo>
                  <a:pt x="19281" y="4606"/>
                </a:lnTo>
                <a:lnTo>
                  <a:pt x="20440" y="6035"/>
                </a:lnTo>
                <a:lnTo>
                  <a:pt x="21165" y="8100"/>
                </a:lnTo>
                <a:lnTo>
                  <a:pt x="21600" y="10165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1"/>
          <p:cNvSpPr/>
          <p:nvPr/>
        </p:nvSpPr>
        <p:spPr>
          <a:xfrm>
            <a:off x="4710112" y="5207000"/>
            <a:ext cx="563563" cy="479425"/>
          </a:xfrm>
          <a:custGeom>
            <a:rect b="b" l="l" r="r" t="t"/>
            <a:pathLst>
              <a:path extrusionOk="0" h="21600" w="21600">
                <a:moveTo>
                  <a:pt x="3103" y="21600"/>
                </a:moveTo>
                <a:lnTo>
                  <a:pt x="2434" y="20670"/>
                </a:lnTo>
                <a:lnTo>
                  <a:pt x="1825" y="19812"/>
                </a:lnTo>
                <a:lnTo>
                  <a:pt x="1278" y="18739"/>
                </a:lnTo>
                <a:lnTo>
                  <a:pt x="791" y="17595"/>
                </a:lnTo>
                <a:lnTo>
                  <a:pt x="487" y="16450"/>
                </a:lnTo>
                <a:lnTo>
                  <a:pt x="183" y="15234"/>
                </a:lnTo>
                <a:lnTo>
                  <a:pt x="0" y="13947"/>
                </a:lnTo>
                <a:lnTo>
                  <a:pt x="0" y="11301"/>
                </a:lnTo>
                <a:lnTo>
                  <a:pt x="183" y="10085"/>
                </a:lnTo>
                <a:lnTo>
                  <a:pt x="487" y="8869"/>
                </a:lnTo>
                <a:lnTo>
                  <a:pt x="852" y="7653"/>
                </a:lnTo>
                <a:lnTo>
                  <a:pt x="1278" y="6580"/>
                </a:lnTo>
                <a:lnTo>
                  <a:pt x="1825" y="5579"/>
                </a:lnTo>
                <a:lnTo>
                  <a:pt x="2434" y="4577"/>
                </a:lnTo>
                <a:lnTo>
                  <a:pt x="3103" y="3648"/>
                </a:lnTo>
                <a:lnTo>
                  <a:pt x="3894" y="2861"/>
                </a:lnTo>
                <a:lnTo>
                  <a:pt x="4746" y="2146"/>
                </a:lnTo>
                <a:lnTo>
                  <a:pt x="5659" y="1430"/>
                </a:lnTo>
                <a:lnTo>
                  <a:pt x="6632" y="858"/>
                </a:lnTo>
                <a:lnTo>
                  <a:pt x="7606" y="572"/>
                </a:lnTo>
                <a:lnTo>
                  <a:pt x="8640" y="215"/>
                </a:lnTo>
                <a:lnTo>
                  <a:pt x="9735" y="0"/>
                </a:lnTo>
                <a:lnTo>
                  <a:pt x="11865" y="0"/>
                </a:lnTo>
                <a:lnTo>
                  <a:pt x="12960" y="215"/>
                </a:lnTo>
                <a:lnTo>
                  <a:pt x="13994" y="572"/>
                </a:lnTo>
                <a:lnTo>
                  <a:pt x="14968" y="858"/>
                </a:lnTo>
                <a:lnTo>
                  <a:pt x="15941" y="1430"/>
                </a:lnTo>
                <a:lnTo>
                  <a:pt x="16854" y="2146"/>
                </a:lnTo>
                <a:lnTo>
                  <a:pt x="17706" y="2861"/>
                </a:lnTo>
                <a:lnTo>
                  <a:pt x="18497" y="3648"/>
                </a:lnTo>
                <a:lnTo>
                  <a:pt x="19166" y="4577"/>
                </a:lnTo>
                <a:lnTo>
                  <a:pt x="20383" y="6580"/>
                </a:lnTo>
                <a:lnTo>
                  <a:pt x="20748" y="7653"/>
                </a:lnTo>
                <a:lnTo>
                  <a:pt x="21113" y="8869"/>
                </a:lnTo>
                <a:lnTo>
                  <a:pt x="21417" y="10085"/>
                </a:lnTo>
                <a:lnTo>
                  <a:pt x="21600" y="11301"/>
                </a:lnTo>
                <a:lnTo>
                  <a:pt x="21600" y="13518"/>
                </a:lnTo>
              </a:path>
            </a:pathLst>
          </a:cu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2" name="Google Shape;282;p11"/>
          <p:cNvCxnSpPr/>
          <p:nvPr/>
        </p:nvCxnSpPr>
        <p:spPr>
          <a:xfrm flipH="1" rot="10800000">
            <a:off x="4135437" y="5053012"/>
            <a:ext cx="358776" cy="43338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3" name="Google Shape;283;p11"/>
          <p:cNvCxnSpPr/>
          <p:nvPr/>
        </p:nvCxnSpPr>
        <p:spPr>
          <a:xfrm flipH="1">
            <a:off x="3933824" y="5811837"/>
            <a:ext cx="904876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4" name="Google Shape;284;p11"/>
          <p:cNvCxnSpPr/>
          <p:nvPr/>
        </p:nvCxnSpPr>
        <p:spPr>
          <a:xfrm flipH="1">
            <a:off x="3530600" y="3027362"/>
            <a:ext cx="53657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5" name="Google Shape;285;p11"/>
          <p:cNvCxnSpPr/>
          <p:nvPr/>
        </p:nvCxnSpPr>
        <p:spPr>
          <a:xfrm flipH="1">
            <a:off x="3287712" y="3386137"/>
            <a:ext cx="712789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6" name="Google Shape;286;p11"/>
          <p:cNvSpPr txBox="1"/>
          <p:nvPr/>
        </p:nvSpPr>
        <p:spPr>
          <a:xfrm>
            <a:off x="2876550" y="3702050"/>
            <a:ext cx="338913" cy="1748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Muscle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fascicle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7" name="Google Shape;287;p11"/>
          <p:cNvCxnSpPr/>
          <p:nvPr/>
        </p:nvCxnSpPr>
        <p:spPr>
          <a:xfrm flipH="1">
            <a:off x="3244849" y="3759200"/>
            <a:ext cx="684214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8" name="Google Shape;288;p11"/>
          <p:cNvCxnSpPr/>
          <p:nvPr/>
        </p:nvCxnSpPr>
        <p:spPr>
          <a:xfrm>
            <a:off x="3954462" y="6116637"/>
            <a:ext cx="1179513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9" name="Google Shape;289;p11"/>
          <p:cNvSpPr txBox="1"/>
          <p:nvPr/>
        </p:nvSpPr>
        <p:spPr>
          <a:xfrm>
            <a:off x="2876550" y="4456112"/>
            <a:ext cx="51671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Perimysium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1"/>
          <p:cNvSpPr txBox="1"/>
          <p:nvPr/>
        </p:nvSpPr>
        <p:spPr>
          <a:xfrm>
            <a:off x="2876550" y="4219575"/>
            <a:ext cx="486979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Epimysium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1" name="Google Shape;291;p11"/>
          <p:cNvCxnSpPr/>
          <p:nvPr/>
        </p:nvCxnSpPr>
        <p:spPr>
          <a:xfrm flipH="1" rot="10800000">
            <a:off x="4322762" y="4038599"/>
            <a:ext cx="357188" cy="104777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2" name="Google Shape;292;p11"/>
          <p:cNvCxnSpPr/>
          <p:nvPr/>
        </p:nvCxnSpPr>
        <p:spPr>
          <a:xfrm flipH="1">
            <a:off x="3194050" y="4017962"/>
            <a:ext cx="141446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3" name="Google Shape;293;p11"/>
          <p:cNvSpPr txBox="1"/>
          <p:nvPr/>
        </p:nvSpPr>
        <p:spPr>
          <a:xfrm>
            <a:off x="2876550" y="3957637"/>
            <a:ext cx="25982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Nerve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1"/>
          <p:cNvSpPr txBox="1"/>
          <p:nvPr/>
        </p:nvSpPr>
        <p:spPr>
          <a:xfrm>
            <a:off x="2876550" y="4086225"/>
            <a:ext cx="610562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Blood vessels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1"/>
          <p:cNvSpPr txBox="1"/>
          <p:nvPr/>
        </p:nvSpPr>
        <p:spPr>
          <a:xfrm>
            <a:off x="3371850" y="6056312"/>
            <a:ext cx="5314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Muscle fiber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1"/>
          <p:cNvSpPr txBox="1"/>
          <p:nvPr/>
        </p:nvSpPr>
        <p:spPr>
          <a:xfrm>
            <a:off x="3200400" y="2219325"/>
            <a:ext cx="327063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Tendon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1"/>
          <p:cNvSpPr txBox="1"/>
          <p:nvPr/>
        </p:nvSpPr>
        <p:spPr>
          <a:xfrm>
            <a:off x="3200400" y="2971800"/>
            <a:ext cx="289471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1"/>
          <p:cNvSpPr/>
          <p:nvPr/>
        </p:nvSpPr>
        <p:spPr>
          <a:xfrm>
            <a:off x="4494212" y="4827587"/>
            <a:ext cx="34926" cy="444501"/>
          </a:xfrm>
          <a:custGeom>
            <a:rect b="b" l="l" r="r" t="t"/>
            <a:pathLst>
              <a:path extrusionOk="0" h="21600" w="21600">
                <a:moveTo>
                  <a:pt x="19636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9" name="Google Shape;299;p11"/>
          <p:cNvCxnSpPr/>
          <p:nvPr/>
        </p:nvCxnSpPr>
        <p:spPr>
          <a:xfrm>
            <a:off x="3451225" y="4829174"/>
            <a:ext cx="757238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0" name="Google Shape;300;p11"/>
          <p:cNvSpPr txBox="1"/>
          <p:nvPr/>
        </p:nvSpPr>
        <p:spPr>
          <a:xfrm>
            <a:off x="2876550" y="4772025"/>
            <a:ext cx="531429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Muscle fiber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1"/>
          <p:cNvSpPr/>
          <p:nvPr/>
        </p:nvSpPr>
        <p:spPr>
          <a:xfrm>
            <a:off x="4208462" y="4789487"/>
            <a:ext cx="38101" cy="80963"/>
          </a:xfrm>
          <a:custGeom>
            <a:rect b="b" l="l" r="r" t="t"/>
            <a:pathLst>
              <a:path extrusionOk="0" h="21600" w="21600">
                <a:moveTo>
                  <a:pt x="207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1"/>
          <p:cNvSpPr/>
          <p:nvPr/>
        </p:nvSpPr>
        <p:spPr>
          <a:xfrm>
            <a:off x="3527425" y="4105275"/>
            <a:ext cx="1098550" cy="3810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5638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3" name="Google Shape;303;p11"/>
          <p:cNvCxnSpPr/>
          <p:nvPr/>
        </p:nvCxnSpPr>
        <p:spPr>
          <a:xfrm flipH="1">
            <a:off x="3408362" y="4278312"/>
            <a:ext cx="731839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4" name="Google Shape;304;p11"/>
          <p:cNvCxnSpPr/>
          <p:nvPr/>
        </p:nvCxnSpPr>
        <p:spPr>
          <a:xfrm flipH="1">
            <a:off x="3441700" y="4514850"/>
            <a:ext cx="111601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5" name="Google Shape;305;p11"/>
          <p:cNvCxnSpPr/>
          <p:nvPr/>
        </p:nvCxnSpPr>
        <p:spPr>
          <a:xfrm flipH="1">
            <a:off x="3492499" y="4695824"/>
            <a:ext cx="1084264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6" name="Google Shape;306;p11"/>
          <p:cNvCxnSpPr/>
          <p:nvPr/>
        </p:nvCxnSpPr>
        <p:spPr>
          <a:xfrm>
            <a:off x="4094162" y="5483224"/>
            <a:ext cx="615951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7" name="Google Shape;307;p11"/>
          <p:cNvSpPr txBox="1"/>
          <p:nvPr/>
        </p:nvSpPr>
        <p:spPr>
          <a:xfrm>
            <a:off x="3371850" y="5430837"/>
            <a:ext cx="66499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Muscle fascicle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1"/>
          <p:cNvSpPr/>
          <p:nvPr/>
        </p:nvSpPr>
        <p:spPr>
          <a:xfrm>
            <a:off x="5137150" y="5999162"/>
            <a:ext cx="236538" cy="219076"/>
          </a:xfrm>
          <a:custGeom>
            <a:rect b="b" l="l" r="r" t="t"/>
            <a:pathLst>
              <a:path extrusionOk="0" h="21600" w="21600">
                <a:moveTo>
                  <a:pt x="5364" y="21600"/>
                </a:moveTo>
                <a:lnTo>
                  <a:pt x="4204" y="20817"/>
                </a:lnTo>
                <a:lnTo>
                  <a:pt x="3044" y="19878"/>
                </a:lnTo>
                <a:lnTo>
                  <a:pt x="2030" y="18626"/>
                </a:lnTo>
                <a:lnTo>
                  <a:pt x="1305" y="17530"/>
                </a:lnTo>
                <a:lnTo>
                  <a:pt x="870" y="16122"/>
                </a:lnTo>
                <a:lnTo>
                  <a:pt x="435" y="14870"/>
                </a:lnTo>
                <a:lnTo>
                  <a:pt x="0" y="13304"/>
                </a:lnTo>
                <a:lnTo>
                  <a:pt x="0" y="11583"/>
                </a:lnTo>
                <a:lnTo>
                  <a:pt x="145" y="9391"/>
                </a:lnTo>
                <a:lnTo>
                  <a:pt x="870" y="7043"/>
                </a:lnTo>
                <a:lnTo>
                  <a:pt x="1885" y="5009"/>
                </a:lnTo>
                <a:lnTo>
                  <a:pt x="3189" y="3287"/>
                </a:lnTo>
                <a:lnTo>
                  <a:pt x="4784" y="2035"/>
                </a:lnTo>
                <a:lnTo>
                  <a:pt x="6523" y="783"/>
                </a:lnTo>
                <a:lnTo>
                  <a:pt x="8553" y="313"/>
                </a:lnTo>
                <a:lnTo>
                  <a:pt x="10872" y="0"/>
                </a:lnTo>
                <a:lnTo>
                  <a:pt x="13047" y="313"/>
                </a:lnTo>
                <a:lnTo>
                  <a:pt x="14787" y="783"/>
                </a:lnTo>
                <a:lnTo>
                  <a:pt x="16671" y="1878"/>
                </a:lnTo>
                <a:lnTo>
                  <a:pt x="18266" y="3287"/>
                </a:lnTo>
                <a:lnTo>
                  <a:pt x="19715" y="4852"/>
                </a:lnTo>
                <a:lnTo>
                  <a:pt x="20585" y="6887"/>
                </a:lnTo>
                <a:lnTo>
                  <a:pt x="21310" y="8765"/>
                </a:lnTo>
                <a:lnTo>
                  <a:pt x="21600" y="11113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1"/>
          <p:cNvSpPr/>
          <p:nvPr/>
        </p:nvSpPr>
        <p:spPr>
          <a:xfrm>
            <a:off x="4710112" y="5200650"/>
            <a:ext cx="563563" cy="492125"/>
          </a:xfrm>
          <a:custGeom>
            <a:rect b="b" l="l" r="r" t="t"/>
            <a:pathLst>
              <a:path extrusionOk="0" h="21600" w="21600">
                <a:moveTo>
                  <a:pt x="3468" y="21600"/>
                </a:moveTo>
                <a:lnTo>
                  <a:pt x="2008" y="19788"/>
                </a:lnTo>
                <a:lnTo>
                  <a:pt x="1460" y="18674"/>
                </a:lnTo>
                <a:lnTo>
                  <a:pt x="974" y="17559"/>
                </a:lnTo>
                <a:lnTo>
                  <a:pt x="487" y="16305"/>
                </a:lnTo>
                <a:lnTo>
                  <a:pt x="183" y="15120"/>
                </a:lnTo>
                <a:lnTo>
                  <a:pt x="0" y="13726"/>
                </a:lnTo>
                <a:lnTo>
                  <a:pt x="0" y="11218"/>
                </a:lnTo>
                <a:lnTo>
                  <a:pt x="183" y="9964"/>
                </a:lnTo>
                <a:lnTo>
                  <a:pt x="487" y="8710"/>
                </a:lnTo>
                <a:lnTo>
                  <a:pt x="852" y="7595"/>
                </a:lnTo>
                <a:lnTo>
                  <a:pt x="1278" y="6480"/>
                </a:lnTo>
                <a:lnTo>
                  <a:pt x="1825" y="5505"/>
                </a:lnTo>
                <a:lnTo>
                  <a:pt x="2434" y="4599"/>
                </a:lnTo>
                <a:lnTo>
                  <a:pt x="3103" y="3693"/>
                </a:lnTo>
                <a:lnTo>
                  <a:pt x="3894" y="2926"/>
                </a:lnTo>
                <a:lnTo>
                  <a:pt x="4746" y="2160"/>
                </a:lnTo>
                <a:lnTo>
                  <a:pt x="5659" y="1603"/>
                </a:lnTo>
                <a:lnTo>
                  <a:pt x="6632" y="1045"/>
                </a:lnTo>
                <a:lnTo>
                  <a:pt x="7606" y="557"/>
                </a:lnTo>
                <a:lnTo>
                  <a:pt x="8640" y="279"/>
                </a:lnTo>
                <a:lnTo>
                  <a:pt x="10830" y="0"/>
                </a:lnTo>
                <a:lnTo>
                  <a:pt x="11865" y="139"/>
                </a:lnTo>
                <a:lnTo>
                  <a:pt x="12960" y="279"/>
                </a:lnTo>
                <a:lnTo>
                  <a:pt x="13994" y="557"/>
                </a:lnTo>
                <a:lnTo>
                  <a:pt x="14968" y="1045"/>
                </a:lnTo>
                <a:lnTo>
                  <a:pt x="15941" y="1603"/>
                </a:lnTo>
                <a:lnTo>
                  <a:pt x="16854" y="2160"/>
                </a:lnTo>
                <a:lnTo>
                  <a:pt x="17706" y="2926"/>
                </a:lnTo>
                <a:lnTo>
                  <a:pt x="18497" y="3693"/>
                </a:lnTo>
                <a:lnTo>
                  <a:pt x="19166" y="4599"/>
                </a:lnTo>
                <a:lnTo>
                  <a:pt x="19775" y="5505"/>
                </a:lnTo>
                <a:lnTo>
                  <a:pt x="20383" y="6480"/>
                </a:lnTo>
                <a:lnTo>
                  <a:pt x="21113" y="8710"/>
                </a:lnTo>
                <a:lnTo>
                  <a:pt x="21417" y="9964"/>
                </a:lnTo>
                <a:lnTo>
                  <a:pt x="21600" y="11218"/>
                </a:lnTo>
                <a:lnTo>
                  <a:pt x="21600" y="12403"/>
                </a:lnTo>
                <a:lnTo>
                  <a:pt x="21539" y="14075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0" name="Google Shape;310;p11"/>
          <p:cNvCxnSpPr/>
          <p:nvPr/>
        </p:nvCxnSpPr>
        <p:spPr>
          <a:xfrm flipH="1" rot="10800000">
            <a:off x="4135437" y="5048250"/>
            <a:ext cx="358776" cy="434975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1" name="Google Shape;311;p11"/>
          <p:cNvSpPr txBox="1"/>
          <p:nvPr>
            <p:ph idx="12" type="sldNum"/>
          </p:nvPr>
        </p:nvSpPr>
        <p:spPr>
          <a:xfrm>
            <a:off x="8842092" y="6324600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575" y="843936"/>
            <a:ext cx="7805476" cy="3409087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2"/>
          <p:cNvSpPr txBox="1"/>
          <p:nvPr>
            <p:ph type="title"/>
          </p:nvPr>
        </p:nvSpPr>
        <p:spPr>
          <a:xfrm>
            <a:off x="518448" y="14549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40"/>
              <a:buFont typeface="Arial"/>
              <a:buNone/>
            </a:pPr>
            <a:r>
              <a:rPr lang="ru-RU" sz="3240"/>
              <a:t>Бұлшықеттің дәнекер тіндері</a:t>
            </a:r>
            <a:endParaRPr sz="3240"/>
          </a:p>
        </p:txBody>
      </p:sp>
      <p:sp>
        <p:nvSpPr>
          <p:cNvPr id="318" name="Google Shape;318;p12"/>
          <p:cNvSpPr txBox="1"/>
          <p:nvPr>
            <p:ph idx="1" type="body"/>
          </p:nvPr>
        </p:nvSpPr>
        <p:spPr>
          <a:xfrm>
            <a:off x="518459" y="4379890"/>
            <a:ext cx="8313843" cy="22421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457200" lvl="0" marL="5715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</a:pPr>
            <a:r>
              <a:rPr lang="ru-RU"/>
              <a:t>Бұлшықет талшықтары байламдарға жиылған</a:t>
            </a:r>
            <a:endParaRPr/>
          </a:p>
          <a:p>
            <a:pPr indent="-457200" lvl="0" marL="5715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</a:pPr>
            <a:r>
              <a:rPr lang="ru-RU"/>
              <a:t>Байламдардан бұлшықет туындайды</a:t>
            </a:r>
            <a:endParaRPr/>
          </a:p>
          <a:p>
            <a:pPr indent="-457200" lvl="0" marL="5715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●"/>
            </a:pPr>
            <a:r>
              <a:rPr lang="ru-RU">
                <a:solidFill>
                  <a:srgbClr val="FF0000"/>
                </a:solidFill>
              </a:rPr>
              <a:t>Эпимизий</a:t>
            </a:r>
            <a:r>
              <a:rPr lang="ru-RU"/>
              <a:t> (бұлшықетті сыртынан қоршайды) </a:t>
            </a:r>
            <a:endParaRPr/>
          </a:p>
          <a:p>
            <a:pPr indent="-457200" lvl="0" marL="5715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●"/>
            </a:pPr>
            <a:r>
              <a:rPr lang="ru-RU">
                <a:solidFill>
                  <a:srgbClr val="FF0000"/>
                </a:solidFill>
              </a:rPr>
              <a:t>Перимизий </a:t>
            </a:r>
            <a:r>
              <a:rPr lang="ru-RU"/>
              <a:t>(байламдарды қоршайды) </a:t>
            </a:r>
            <a:endParaRPr/>
          </a:p>
          <a:p>
            <a:pPr indent="-457200" lvl="0" marL="5715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●"/>
            </a:pPr>
            <a:r>
              <a:rPr lang="ru-RU">
                <a:solidFill>
                  <a:srgbClr val="FF0000"/>
                </a:solidFill>
              </a:rPr>
              <a:t>Эндомизий </a:t>
            </a:r>
            <a:r>
              <a:rPr lang="ru-RU"/>
              <a:t>(бөлек талшықтарды)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"/>
          <p:cNvSpPr txBox="1"/>
          <p:nvPr>
            <p:ph idx="12" type="sldNum"/>
          </p:nvPr>
        </p:nvSpPr>
        <p:spPr>
          <a:xfrm>
            <a:off x="8613492" y="6324600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3"/>
          <p:cNvSpPr txBox="1"/>
          <p:nvPr>
            <p:ph idx="4294967295" type="title"/>
          </p:nvPr>
        </p:nvSpPr>
        <p:spPr>
          <a:xfrm>
            <a:off x="-1" y="-1"/>
            <a:ext cx="9144002" cy="114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ru-RU" sz="3440">
                <a:solidFill>
                  <a:schemeClr val="dk1"/>
                </a:solidFill>
              </a:rPr>
              <a:t>Бұлшықеттің дәнекер тіндері</a:t>
            </a:r>
            <a:endParaRPr sz="344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5" name="Google Shape;325;p13"/>
          <p:cNvSpPr txBox="1"/>
          <p:nvPr>
            <p:ph idx="4294967295" type="body"/>
          </p:nvPr>
        </p:nvSpPr>
        <p:spPr>
          <a:xfrm>
            <a:off x="658812" y="1198562"/>
            <a:ext cx="8229601" cy="4953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7305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ru-RU" sz="2100"/>
              <a:t>endomysium</a:t>
            </a:r>
            <a:endParaRPr sz="2100"/>
          </a:p>
          <a:p>
            <a:pPr indent="-215900" lvl="1" marL="742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b="0" lang="ru-RU" sz="2100"/>
              <a:t>Әрбір бұлшықет талшығының айналасындағы борпылдақ дәнекер тіннің жұқа жейдесі</a:t>
            </a:r>
            <a:endParaRPr b="0" sz="2100"/>
          </a:p>
          <a:p>
            <a:pPr indent="-215900" lvl="1" marL="742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b="0" lang="ru-RU" sz="2100"/>
              <a:t>капиллярлар мен жүйке талшықтарының әрбір бұлшықет талшығына жетуіне мүмкіндік береді. </a:t>
            </a:r>
            <a:endParaRPr b="0" sz="2000"/>
          </a:p>
          <a:p>
            <a:pPr indent="-27305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ru-RU" sz="2100"/>
              <a:t>perimysium</a:t>
            </a:r>
            <a:endParaRPr sz="2100"/>
          </a:p>
          <a:p>
            <a:pPr indent="-215900" lvl="1" marL="742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b="0" lang="ru-RU" sz="2100"/>
              <a:t>Дәнекер тіннің қабатының сәл қалыңдауы</a:t>
            </a:r>
            <a:endParaRPr b="0" sz="2100"/>
          </a:p>
          <a:p>
            <a:pPr indent="-215900" lvl="1" marL="742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b="0" i="1" lang="ru-RU" sz="2100"/>
              <a:t>fascicles </a:t>
            </a:r>
            <a:r>
              <a:rPr b="0" lang="ru-RU" sz="2100"/>
              <a:t>- перимисияға оралған бұлшықеттер талшықтарының байламы, үлкен нервтер мен қан тамырларын өткізеді</a:t>
            </a:r>
            <a:endParaRPr b="0" sz="2100"/>
          </a:p>
          <a:p>
            <a:pPr indent="-27305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ru-RU" sz="2100"/>
              <a:t>epimysium</a:t>
            </a:r>
            <a:endParaRPr sz="2100"/>
          </a:p>
          <a:p>
            <a:pPr indent="-215900" lvl="1" marL="742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b="0" lang="ru-RU" sz="2100"/>
              <a:t>барлық бұлшықетті қоршайтын талшықты қабық</a:t>
            </a:r>
            <a:endParaRPr b="0" sz="2100"/>
          </a:p>
          <a:p>
            <a:pPr indent="-215900" lvl="1" marL="742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b="0" lang="ru-RU" sz="2100"/>
              <a:t>Сыртқы беті фасцияға өтеді</a:t>
            </a:r>
            <a:endParaRPr b="0" sz="2100"/>
          </a:p>
          <a:p>
            <a:pPr indent="-215900" lvl="1" marL="742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b="0" lang="ru-RU" sz="2100"/>
              <a:t>ішкі беті перимисумды қалыптастыру үшін perimysium</a:t>
            </a:r>
            <a:endParaRPr b="0" sz="1300"/>
          </a:p>
          <a:p>
            <a:pPr indent="-27305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ru-RU" sz="2100"/>
              <a:t>fascia</a:t>
            </a:r>
            <a:endParaRPr sz="2100"/>
          </a:p>
          <a:p>
            <a:pPr indent="-215900" lvl="1" marL="742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b="0" lang="ru-RU" sz="2100"/>
              <a:t>Бір-бірінен, көршілес бұлшық еттерді немесе бұлшықет топтарын бөліп тұратын және тері асты майына бөлетін дәнекер тінінің парағы</a:t>
            </a:r>
            <a:endParaRPr b="0" sz="2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oogle Shape;330;gafc22353c9_0_0"/>
          <p:cNvGrpSpPr/>
          <p:nvPr/>
        </p:nvGrpSpPr>
        <p:grpSpPr>
          <a:xfrm>
            <a:off x="401383" y="484911"/>
            <a:ext cx="980400" cy="1007400"/>
            <a:chOff x="-1" y="-1"/>
            <a:chExt cx="980400" cy="1007400"/>
          </a:xfrm>
        </p:grpSpPr>
        <p:sp>
          <p:nvSpPr>
            <p:cNvPr id="331" name="Google Shape;331;gafc22353c9_0_0"/>
            <p:cNvSpPr/>
            <p:nvPr/>
          </p:nvSpPr>
          <p:spPr>
            <a:xfrm>
              <a:off x="-1" y="-1"/>
              <a:ext cx="980400" cy="1007400"/>
            </a:xfrm>
            <a:prstGeom prst="ellipse">
              <a:avLst/>
            </a:prstGeom>
            <a:solidFill>
              <a:srgbClr val="AA015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4F4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gafc22353c9_0_0"/>
            <p:cNvSpPr/>
            <p:nvPr/>
          </p:nvSpPr>
          <p:spPr>
            <a:xfrm>
              <a:off x="165063" y="169583"/>
              <a:ext cx="650400" cy="668100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4F4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3" name="Google Shape;333;gafc22353c9_0_0"/>
            <p:cNvGrpSpPr/>
            <p:nvPr/>
          </p:nvGrpSpPr>
          <p:grpSpPr>
            <a:xfrm>
              <a:off x="142135" y="146027"/>
              <a:ext cx="696300" cy="715319"/>
              <a:chOff x="-1" y="-1"/>
              <a:chExt cx="696300" cy="715319"/>
            </a:xfrm>
          </p:grpSpPr>
          <p:sp>
            <p:nvSpPr>
              <p:cNvPr id="334" name="Google Shape;334;gafc22353c9_0_0"/>
              <p:cNvSpPr/>
              <p:nvPr/>
            </p:nvSpPr>
            <p:spPr>
              <a:xfrm>
                <a:off x="-1" y="0"/>
                <a:ext cx="696300" cy="715200"/>
              </a:xfrm>
              <a:prstGeom prst="rect">
                <a:avLst/>
              </a:prstGeom>
              <a:solidFill>
                <a:srgbClr val="AA015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Calibri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image15.png" id="335" name="Google Shape;335;gafc22353c9_0_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" y="-1"/>
                <a:ext cx="696238" cy="7153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36" name="Google Shape;336;gafc22353c9_0_0"/>
          <p:cNvSpPr txBox="1"/>
          <p:nvPr/>
        </p:nvSpPr>
        <p:spPr>
          <a:xfrm>
            <a:off x="1920625" y="568900"/>
            <a:ext cx="6705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</a:rPr>
              <a:t>Егер эпимизий зақымдалса, қаңқа бұлшықеттеріне не болады</a:t>
            </a:r>
            <a:r>
              <a:rPr b="1" lang="ru-RU" sz="2400">
                <a:solidFill>
                  <a:schemeClr val="dk1"/>
                </a:solidFill>
              </a:rPr>
              <a:t>?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f.ppt-online.org/files/slide/p/PTlea0SXV53DBsqxmZzE9U1tnjNMcyp7foRdYL/slide-6.jpg" id="341" name="Google Shape;34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551" y="291626"/>
            <a:ext cx="7633574" cy="572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200" y="-190115"/>
            <a:ext cx="5434895" cy="7048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6"/>
          <p:cNvSpPr txBox="1"/>
          <p:nvPr>
            <p:ph idx="4294967295"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lang="ru-RU">
                <a:solidFill>
                  <a:srgbClr val="FFFFFF"/>
                </a:solidFill>
              </a:rPr>
              <a:t>Беткей және терең фасция</a:t>
            </a:r>
            <a:endParaRPr/>
          </a:p>
        </p:txBody>
      </p:sp>
      <p:sp>
        <p:nvSpPr>
          <p:cNvPr id="352" name="Google Shape;352;p16"/>
          <p:cNvSpPr txBox="1"/>
          <p:nvPr>
            <p:ph idx="12" type="sldNum"/>
          </p:nvPr>
        </p:nvSpPr>
        <p:spPr>
          <a:xfrm>
            <a:off x="8613492" y="6324600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.png" id="353" name="Google Shape;35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7125" y="1895475"/>
            <a:ext cx="3951288" cy="40973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354" name="Google Shape;35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87" y="1898650"/>
            <a:ext cx="4538663" cy="4014788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6"/>
          <p:cNvSpPr txBox="1"/>
          <p:nvPr/>
        </p:nvSpPr>
        <p:spPr>
          <a:xfrm>
            <a:off x="2292350" y="2166937"/>
            <a:ext cx="1420813" cy="35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беткей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6"/>
          <p:cNvSpPr txBox="1"/>
          <p:nvPr/>
        </p:nvSpPr>
        <p:spPr>
          <a:xfrm>
            <a:off x="6791962" y="2166938"/>
            <a:ext cx="9429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терең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6"/>
          <p:cNvSpPr txBox="1"/>
          <p:nvPr/>
        </p:nvSpPr>
        <p:spPr>
          <a:xfrm>
            <a:off x="8382000" y="6324600"/>
            <a:ext cx="762000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10-8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7"/>
          <p:cNvSpPr txBox="1"/>
          <p:nvPr>
            <p:ph idx="12" type="sldNum"/>
          </p:nvPr>
        </p:nvSpPr>
        <p:spPr>
          <a:xfrm>
            <a:off x="8613492" y="6324600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7"/>
          <p:cNvSpPr txBox="1"/>
          <p:nvPr>
            <p:ph idx="4294967295"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/>
              <a:t>Бұлшықеттегі дәнекер тіні</a:t>
            </a:r>
            <a:endParaRPr/>
          </a:p>
        </p:txBody>
      </p:sp>
      <p:sp>
        <p:nvSpPr>
          <p:cNvPr id="364" name="Google Shape;364;p17"/>
          <p:cNvSpPr txBox="1"/>
          <p:nvPr/>
        </p:nvSpPr>
        <p:spPr>
          <a:xfrm>
            <a:off x="3594100" y="5795962"/>
            <a:ext cx="1954213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10.1c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10_01c" id="365" name="Google Shape;36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9262" y="1930400"/>
            <a:ext cx="4451351" cy="29797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6" name="Google Shape;366;p17"/>
          <p:cNvCxnSpPr/>
          <p:nvPr/>
        </p:nvCxnSpPr>
        <p:spPr>
          <a:xfrm flipH="1">
            <a:off x="4484687" y="2454275"/>
            <a:ext cx="1944688" cy="1588"/>
          </a:xfrm>
          <a:prstGeom prst="straightConnector1">
            <a:avLst/>
          </a:prstGeom>
          <a:noFill/>
          <a:ln cap="flat" cmpd="sng" w="23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7" name="Google Shape;367;p17"/>
          <p:cNvSpPr/>
          <p:nvPr/>
        </p:nvSpPr>
        <p:spPr>
          <a:xfrm>
            <a:off x="5260975" y="2216150"/>
            <a:ext cx="290513" cy="14287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cap="flat" cmpd="sng" w="23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7"/>
          <p:cNvSpPr/>
          <p:nvPr/>
        </p:nvSpPr>
        <p:spPr>
          <a:xfrm>
            <a:off x="5408612" y="2082800"/>
            <a:ext cx="1020763" cy="1333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3326" y="0"/>
                </a:lnTo>
                <a:lnTo>
                  <a:pt x="21600" y="0"/>
                </a:lnTo>
              </a:path>
            </a:pathLst>
          </a:custGeom>
          <a:noFill/>
          <a:ln cap="flat" cmpd="sng" w="23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7"/>
          <p:cNvSpPr/>
          <p:nvPr/>
        </p:nvSpPr>
        <p:spPr>
          <a:xfrm>
            <a:off x="5141912" y="2830512"/>
            <a:ext cx="1287463" cy="13335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637" y="0"/>
                </a:lnTo>
                <a:lnTo>
                  <a:pt x="21600" y="0"/>
                </a:lnTo>
              </a:path>
            </a:pathLst>
          </a:custGeom>
          <a:noFill/>
          <a:ln cap="flat" cmpd="sng" w="23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7"/>
          <p:cNvSpPr/>
          <p:nvPr/>
        </p:nvSpPr>
        <p:spPr>
          <a:xfrm>
            <a:off x="4537075" y="3273425"/>
            <a:ext cx="1892300" cy="1285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794" y="0"/>
                </a:lnTo>
                <a:lnTo>
                  <a:pt x="21600" y="0"/>
                </a:lnTo>
              </a:path>
            </a:pathLst>
          </a:custGeom>
          <a:noFill/>
          <a:ln cap="flat" cmpd="sng" w="23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7"/>
          <p:cNvSpPr/>
          <p:nvPr/>
        </p:nvSpPr>
        <p:spPr>
          <a:xfrm>
            <a:off x="2597150" y="3827462"/>
            <a:ext cx="3832225" cy="1285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886" y="0"/>
                </a:lnTo>
                <a:lnTo>
                  <a:pt x="21600" y="0"/>
                </a:lnTo>
              </a:path>
            </a:pathLst>
          </a:custGeom>
          <a:noFill/>
          <a:ln cap="flat" cmpd="sng" w="23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7"/>
          <p:cNvSpPr/>
          <p:nvPr/>
        </p:nvSpPr>
        <p:spPr>
          <a:xfrm>
            <a:off x="2425700" y="4303712"/>
            <a:ext cx="4003675" cy="13335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848" y="0"/>
                </a:lnTo>
                <a:lnTo>
                  <a:pt x="21600" y="0"/>
                </a:lnTo>
              </a:path>
            </a:pathLst>
          </a:custGeom>
          <a:noFill/>
          <a:ln cap="flat" cmpd="sng" w="23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7"/>
          <p:cNvSpPr/>
          <p:nvPr/>
        </p:nvSpPr>
        <p:spPr>
          <a:xfrm>
            <a:off x="4856162" y="2963862"/>
            <a:ext cx="557213" cy="1428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cap="flat" cmpd="sng" w="23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7"/>
          <p:cNvSpPr/>
          <p:nvPr/>
        </p:nvSpPr>
        <p:spPr>
          <a:xfrm>
            <a:off x="3536950" y="3406775"/>
            <a:ext cx="1938338" cy="1381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cap="flat" cmpd="sng" w="23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7"/>
          <p:cNvSpPr/>
          <p:nvPr/>
        </p:nvSpPr>
        <p:spPr>
          <a:xfrm>
            <a:off x="2411412" y="3960812"/>
            <a:ext cx="352426" cy="1381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cap="flat" cmpd="sng" w="23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7"/>
          <p:cNvSpPr/>
          <p:nvPr/>
        </p:nvSpPr>
        <p:spPr>
          <a:xfrm>
            <a:off x="1873250" y="4441825"/>
            <a:ext cx="1066800" cy="1381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cap="flat" cmpd="sng" w="238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7"/>
          <p:cNvSpPr txBox="1"/>
          <p:nvPr/>
        </p:nvSpPr>
        <p:spPr>
          <a:xfrm>
            <a:off x="6472237" y="2335212"/>
            <a:ext cx="1129073" cy="197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Endomysium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7"/>
          <p:cNvSpPr txBox="1"/>
          <p:nvPr/>
        </p:nvSpPr>
        <p:spPr>
          <a:xfrm>
            <a:off x="6472237" y="1963737"/>
            <a:ext cx="1020726" cy="197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Perimysium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7"/>
          <p:cNvSpPr txBox="1"/>
          <p:nvPr/>
        </p:nvSpPr>
        <p:spPr>
          <a:xfrm>
            <a:off x="6472237" y="2711450"/>
            <a:ext cx="1435709" cy="197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Muscle fiber, c.s.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7"/>
          <p:cNvSpPr txBox="1"/>
          <p:nvPr/>
        </p:nvSpPr>
        <p:spPr>
          <a:xfrm>
            <a:off x="6472237" y="3149600"/>
            <a:ext cx="1109887" cy="197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Fascicle, c.s.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7"/>
          <p:cNvSpPr txBox="1"/>
          <p:nvPr/>
        </p:nvSpPr>
        <p:spPr>
          <a:xfrm>
            <a:off x="6491287" y="4184650"/>
            <a:ext cx="1060401" cy="197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Fascicle, l.s.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7"/>
          <p:cNvSpPr txBox="1"/>
          <p:nvPr/>
        </p:nvSpPr>
        <p:spPr>
          <a:xfrm>
            <a:off x="6491287" y="3713162"/>
            <a:ext cx="1386223" cy="197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Muscle fiber, l.s.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3" name="Google Shape;383;p17"/>
          <p:cNvCxnSpPr/>
          <p:nvPr/>
        </p:nvCxnSpPr>
        <p:spPr>
          <a:xfrm flipH="1">
            <a:off x="4484687" y="2449512"/>
            <a:ext cx="1944688" cy="1588"/>
          </a:xfrm>
          <a:prstGeom prst="straightConnector1">
            <a:avLst/>
          </a:pr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4" name="Google Shape;384;p17"/>
          <p:cNvSpPr/>
          <p:nvPr/>
        </p:nvSpPr>
        <p:spPr>
          <a:xfrm>
            <a:off x="5260975" y="2211387"/>
            <a:ext cx="290513" cy="1381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7"/>
          <p:cNvSpPr/>
          <p:nvPr/>
        </p:nvSpPr>
        <p:spPr>
          <a:xfrm>
            <a:off x="5408612" y="2078037"/>
            <a:ext cx="1020763" cy="13335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3326" y="0"/>
                </a:lnTo>
                <a:lnTo>
                  <a:pt x="2160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7"/>
          <p:cNvSpPr/>
          <p:nvPr/>
        </p:nvSpPr>
        <p:spPr>
          <a:xfrm>
            <a:off x="5141912" y="2825750"/>
            <a:ext cx="1287463" cy="1333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637" y="0"/>
                </a:lnTo>
                <a:lnTo>
                  <a:pt x="2160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7"/>
          <p:cNvSpPr/>
          <p:nvPr/>
        </p:nvSpPr>
        <p:spPr>
          <a:xfrm>
            <a:off x="4537075" y="3263900"/>
            <a:ext cx="1892300" cy="1333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794" y="0"/>
                </a:lnTo>
                <a:lnTo>
                  <a:pt x="2160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7"/>
          <p:cNvSpPr/>
          <p:nvPr/>
        </p:nvSpPr>
        <p:spPr>
          <a:xfrm>
            <a:off x="2597150" y="3817937"/>
            <a:ext cx="3832225" cy="13335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886" y="0"/>
                </a:lnTo>
                <a:lnTo>
                  <a:pt x="2160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7"/>
          <p:cNvSpPr/>
          <p:nvPr/>
        </p:nvSpPr>
        <p:spPr>
          <a:xfrm>
            <a:off x="2425700" y="4298950"/>
            <a:ext cx="4003675" cy="1333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848" y="0"/>
                </a:lnTo>
                <a:lnTo>
                  <a:pt x="21600" y="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7"/>
          <p:cNvSpPr/>
          <p:nvPr/>
        </p:nvSpPr>
        <p:spPr>
          <a:xfrm>
            <a:off x="4856162" y="2959100"/>
            <a:ext cx="557213" cy="1381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7"/>
          <p:cNvSpPr/>
          <p:nvPr/>
        </p:nvSpPr>
        <p:spPr>
          <a:xfrm>
            <a:off x="3536950" y="3397250"/>
            <a:ext cx="1938338" cy="14287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7"/>
          <p:cNvSpPr/>
          <p:nvPr/>
        </p:nvSpPr>
        <p:spPr>
          <a:xfrm>
            <a:off x="2411412" y="3951287"/>
            <a:ext cx="352426" cy="1381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7"/>
          <p:cNvSpPr/>
          <p:nvPr/>
        </p:nvSpPr>
        <p:spPr>
          <a:xfrm>
            <a:off x="1873250" y="4432300"/>
            <a:ext cx="1066800" cy="1381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7"/>
          <p:cNvSpPr txBox="1"/>
          <p:nvPr/>
        </p:nvSpPr>
        <p:spPr>
          <a:xfrm>
            <a:off x="1768475" y="4946650"/>
            <a:ext cx="230002" cy="197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7"/>
          <p:cNvSpPr txBox="1"/>
          <p:nvPr/>
        </p:nvSpPr>
        <p:spPr>
          <a:xfrm>
            <a:off x="1674812" y="1641475"/>
            <a:ext cx="4538663" cy="202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7"/>
          <p:cNvSpPr txBox="1"/>
          <p:nvPr/>
        </p:nvSpPr>
        <p:spPr>
          <a:xfrm>
            <a:off x="2868612" y="5246687"/>
            <a:ext cx="2176463" cy="202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Victor Eroschenko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/>
          <p:nvPr/>
        </p:nvSpPr>
        <p:spPr>
          <a:xfrm>
            <a:off x="-4175" y="2344559"/>
            <a:ext cx="9152350" cy="2168886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2000"/>
              <a:buFont typeface="Trebuchet M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 txBox="1"/>
          <p:nvPr/>
        </p:nvSpPr>
        <p:spPr>
          <a:xfrm>
            <a:off x="2327827" y="2332925"/>
            <a:ext cx="4034836" cy="1499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25" lIns="38125" spcFirstLastPara="1" rIns="38125" wrap="square" tIns="38125">
            <a:noAutofit/>
          </a:bodyPr>
          <a:lstStyle/>
          <a:p>
            <a:pPr indent="-444500" lvl="0" marL="4032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7000"/>
              <a:buFont typeface="Times New Roman"/>
              <a:buChar char="◆"/>
            </a:pPr>
            <a:r>
              <a:rPr b="1" i="0" lang="ru-RU" sz="7000" u="none" cap="none" strike="noStrike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бөлім</a:t>
            </a:r>
            <a:endParaRPr b="1" i="0" sz="7000" u="none" cap="none" strike="noStrike">
              <a:solidFill>
                <a:srgbClr val="F4F4F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8"/>
          <p:cNvSpPr txBox="1"/>
          <p:nvPr>
            <p:ph idx="12" type="sldNum"/>
          </p:nvPr>
        </p:nvSpPr>
        <p:spPr>
          <a:xfrm>
            <a:off x="8613492" y="6324600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8"/>
          <p:cNvSpPr txBox="1"/>
          <p:nvPr>
            <p:ph idx="4294967295" type="title"/>
          </p:nvPr>
        </p:nvSpPr>
        <p:spPr>
          <a:xfrm>
            <a:off x="-1" y="-1"/>
            <a:ext cx="9144002" cy="114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/>
              <a:t>Бұлшықеттік фасция түрлері</a:t>
            </a:r>
            <a:endParaRPr/>
          </a:p>
        </p:txBody>
      </p:sp>
      <p:sp>
        <p:nvSpPr>
          <p:cNvPr id="403" name="Google Shape;403;p18"/>
          <p:cNvSpPr txBox="1"/>
          <p:nvPr/>
        </p:nvSpPr>
        <p:spPr>
          <a:xfrm>
            <a:off x="3444875" y="4383087"/>
            <a:ext cx="1954213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10.2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8"/>
          <p:cNvSpPr txBox="1"/>
          <p:nvPr/>
        </p:nvSpPr>
        <p:spPr>
          <a:xfrm>
            <a:off x="939800" y="5313362"/>
            <a:ext cx="923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10_02" id="405" name="Google Shape;40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837" y="1720850"/>
            <a:ext cx="8677276" cy="2665413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18"/>
          <p:cNvSpPr txBox="1"/>
          <p:nvPr/>
        </p:nvSpPr>
        <p:spPr>
          <a:xfrm>
            <a:off x="130175" y="2074862"/>
            <a:ext cx="610314" cy="1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Fusiform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8"/>
          <p:cNvSpPr txBox="1"/>
          <p:nvPr/>
        </p:nvSpPr>
        <p:spPr>
          <a:xfrm>
            <a:off x="1320800" y="1868487"/>
            <a:ext cx="509768" cy="1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Parallel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8"/>
          <p:cNvSpPr txBox="1"/>
          <p:nvPr/>
        </p:nvSpPr>
        <p:spPr>
          <a:xfrm>
            <a:off x="2708275" y="1684337"/>
            <a:ext cx="127000" cy="1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8"/>
          <p:cNvSpPr txBox="1"/>
          <p:nvPr/>
        </p:nvSpPr>
        <p:spPr>
          <a:xfrm>
            <a:off x="2781300" y="1684337"/>
            <a:ext cx="610450" cy="1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riangular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8"/>
          <p:cNvSpPr txBox="1"/>
          <p:nvPr/>
        </p:nvSpPr>
        <p:spPr>
          <a:xfrm>
            <a:off x="4016375" y="1538287"/>
            <a:ext cx="773342" cy="1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Unipennate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8"/>
          <p:cNvSpPr txBox="1"/>
          <p:nvPr/>
        </p:nvSpPr>
        <p:spPr>
          <a:xfrm>
            <a:off x="5314950" y="1684337"/>
            <a:ext cx="688008" cy="1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Bipennate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8"/>
          <p:cNvSpPr txBox="1"/>
          <p:nvPr/>
        </p:nvSpPr>
        <p:spPr>
          <a:xfrm>
            <a:off x="6657975" y="1868487"/>
            <a:ext cx="874161" cy="1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Multipennate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8"/>
          <p:cNvSpPr txBox="1"/>
          <p:nvPr/>
        </p:nvSpPr>
        <p:spPr>
          <a:xfrm>
            <a:off x="7966075" y="2516187"/>
            <a:ext cx="540668" cy="1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Circular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8"/>
          <p:cNvSpPr txBox="1"/>
          <p:nvPr/>
        </p:nvSpPr>
        <p:spPr>
          <a:xfrm>
            <a:off x="184150" y="4354512"/>
            <a:ext cx="967681" cy="1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Biceps brachii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8"/>
          <p:cNvSpPr txBox="1"/>
          <p:nvPr/>
        </p:nvSpPr>
        <p:spPr>
          <a:xfrm>
            <a:off x="1276350" y="4157662"/>
            <a:ext cx="1215908" cy="1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Rectus abdominis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8"/>
          <p:cNvSpPr txBox="1"/>
          <p:nvPr/>
        </p:nvSpPr>
        <p:spPr>
          <a:xfrm>
            <a:off x="2466975" y="3713162"/>
            <a:ext cx="1099741" cy="1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Pectoralis major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8"/>
          <p:cNvSpPr txBox="1"/>
          <p:nvPr/>
        </p:nvSpPr>
        <p:spPr>
          <a:xfrm>
            <a:off x="3689350" y="3814762"/>
            <a:ext cx="1386986" cy="1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Palmar interosseous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8"/>
          <p:cNvSpPr txBox="1"/>
          <p:nvPr/>
        </p:nvSpPr>
        <p:spPr>
          <a:xfrm>
            <a:off x="5010150" y="3970337"/>
            <a:ext cx="1021978" cy="1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Rectus femoris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8"/>
          <p:cNvSpPr txBox="1"/>
          <p:nvPr/>
        </p:nvSpPr>
        <p:spPr>
          <a:xfrm>
            <a:off x="6473825" y="4157662"/>
            <a:ext cx="486098" cy="1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Deltoid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8"/>
          <p:cNvSpPr txBox="1"/>
          <p:nvPr/>
        </p:nvSpPr>
        <p:spPr>
          <a:xfrm>
            <a:off x="7505700" y="4354512"/>
            <a:ext cx="1115089" cy="1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Orbicularis oculi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1" name="Google Shape;421;p18"/>
          <p:cNvCxnSpPr/>
          <p:nvPr/>
        </p:nvCxnSpPr>
        <p:spPr>
          <a:xfrm flipH="1">
            <a:off x="466725" y="2462212"/>
            <a:ext cx="123825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2" name="Google Shape;422;p18"/>
          <p:cNvCxnSpPr/>
          <p:nvPr/>
        </p:nvCxnSpPr>
        <p:spPr>
          <a:xfrm flipH="1">
            <a:off x="730249" y="3221037"/>
            <a:ext cx="158751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3" name="Google Shape;423;p18"/>
          <p:cNvSpPr txBox="1"/>
          <p:nvPr/>
        </p:nvSpPr>
        <p:spPr>
          <a:xfrm>
            <a:off x="584200" y="2376487"/>
            <a:ext cx="506698" cy="1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Tendon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18"/>
          <p:cNvCxnSpPr/>
          <p:nvPr/>
        </p:nvCxnSpPr>
        <p:spPr>
          <a:xfrm flipH="1">
            <a:off x="457200" y="2455862"/>
            <a:ext cx="1270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5" name="Google Shape;425;p18"/>
          <p:cNvCxnSpPr/>
          <p:nvPr/>
        </p:nvCxnSpPr>
        <p:spPr>
          <a:xfrm flipH="1">
            <a:off x="723899" y="3211512"/>
            <a:ext cx="15875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6" name="Google Shape;426;p18"/>
          <p:cNvCxnSpPr/>
          <p:nvPr/>
        </p:nvCxnSpPr>
        <p:spPr>
          <a:xfrm flipH="1">
            <a:off x="730249" y="4141787"/>
            <a:ext cx="352427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7" name="Google Shape;427;p18"/>
          <p:cNvSpPr/>
          <p:nvPr/>
        </p:nvSpPr>
        <p:spPr>
          <a:xfrm>
            <a:off x="723900" y="4052887"/>
            <a:ext cx="352425" cy="793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8"/>
          <p:cNvSpPr txBox="1"/>
          <p:nvPr/>
        </p:nvSpPr>
        <p:spPr>
          <a:xfrm>
            <a:off x="809625" y="3884612"/>
            <a:ext cx="506698" cy="1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Tendon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8"/>
          <p:cNvSpPr txBox="1"/>
          <p:nvPr/>
        </p:nvSpPr>
        <p:spPr>
          <a:xfrm>
            <a:off x="908050" y="3125787"/>
            <a:ext cx="346603" cy="14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ru-R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Belly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8"/>
          <p:cNvSpPr txBox="1"/>
          <p:nvPr/>
        </p:nvSpPr>
        <p:spPr>
          <a:xfrm>
            <a:off x="1722437" y="1235075"/>
            <a:ext cx="5681663" cy="177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ru-RU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9"/>
          <p:cNvSpPr txBox="1"/>
          <p:nvPr>
            <p:ph idx="12" type="sldNum"/>
          </p:nvPr>
        </p:nvSpPr>
        <p:spPr>
          <a:xfrm>
            <a:off x="8613492" y="6324600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9"/>
          <p:cNvSpPr txBox="1"/>
          <p:nvPr>
            <p:ph idx="4294967295" type="title"/>
          </p:nvPr>
        </p:nvSpPr>
        <p:spPr>
          <a:xfrm>
            <a:off x="-1" y="95249"/>
            <a:ext cx="9144002" cy="114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>
                <a:solidFill>
                  <a:schemeClr val="dk1"/>
                </a:solidFill>
              </a:rPr>
              <a:t>Бұлшықеттік фасция түрлері</a:t>
            </a:r>
            <a:endParaRPr/>
          </a:p>
        </p:txBody>
      </p:sp>
      <p:sp>
        <p:nvSpPr>
          <p:cNvPr id="437" name="Google Shape;437;p19"/>
          <p:cNvSpPr txBox="1"/>
          <p:nvPr>
            <p:ph idx="4294967295" type="body"/>
          </p:nvPr>
        </p:nvSpPr>
        <p:spPr>
          <a:xfrm>
            <a:off x="906462" y="1328737"/>
            <a:ext cx="7754938" cy="5253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/>
              <a:t>fusiform muscles - </a:t>
            </a:r>
            <a:r>
              <a:rPr b="0" lang="ru-RU"/>
              <a:t>ұршық тәрізді</a:t>
            </a:r>
            <a:endParaRPr b="0"/>
          </a:p>
          <a:p>
            <a:pPr indent="-285750" lvl="1" marL="742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b="0" lang="ru-RU"/>
              <a:t>веретенообразные мышцы</a:t>
            </a:r>
            <a:endParaRPr b="0"/>
          </a:p>
          <a:p>
            <a:pPr indent="-285750" lvl="1" marL="742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b="0" lang="ru-RU"/>
              <a:t>Ортасында қалың, шет жақтарында тарызған </a:t>
            </a:r>
            <a:endParaRPr b="0"/>
          </a:p>
          <a:p>
            <a:pPr indent="-285750" lvl="1" marL="742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b="0" lang="ru-RU"/>
              <a:t>бицепс иықта, балтыр</a:t>
            </a:r>
            <a:endParaRPr b="0"/>
          </a:p>
          <a:p>
            <a:pPr indent="-34290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/>
              <a:t>parallel muscles - параллель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b="0" lang="ru-RU"/>
              <a:t>параллельные мышцы parallel muscles </a:t>
            </a:r>
            <a:endParaRPr b="0"/>
          </a:p>
          <a:p>
            <a:pPr indent="-285750" lvl="1" marL="742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b="0" lang="ru-RU"/>
              <a:t>Іштің тікбұлшықеті</a:t>
            </a:r>
            <a:endParaRPr b="0"/>
          </a:p>
          <a:p>
            <a:pPr indent="-34290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/>
              <a:t>triangular (convergent) muscles</a:t>
            </a:r>
            <a:endParaRPr b="0"/>
          </a:p>
          <a:p>
            <a:pPr indent="-82550" lvl="1" marL="742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/>
              <a:t>pennate muscles -</a:t>
            </a:r>
            <a:r>
              <a:rPr b="0" lang="ru-RU" sz="2400"/>
              <a:t>қауырсынтәрізді бұлшықеттер</a:t>
            </a:r>
            <a:endParaRPr/>
          </a:p>
          <a:p>
            <a:pPr indent="0" lvl="1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/>
              <a:t>circular muscles (sphincters) –</a:t>
            </a:r>
            <a:r>
              <a:rPr b="0" lang="ru-RU"/>
              <a:t>айналма бұлшықет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0"/>
          <p:cNvSpPr txBox="1"/>
          <p:nvPr/>
        </p:nvSpPr>
        <p:spPr>
          <a:xfrm>
            <a:off x="2327827" y="2555304"/>
            <a:ext cx="3828593" cy="1054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25" lIns="38125" spcFirstLastPara="1" rIns="38125" wrap="square" tIns="38125">
            <a:noAutofit/>
          </a:bodyPr>
          <a:lstStyle/>
          <a:p>
            <a:pPr indent="-444500" lvl="0" marL="4032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7000"/>
              <a:buFont typeface="Times New Roman"/>
              <a:buChar char="◆"/>
            </a:pPr>
            <a:r>
              <a:rPr b="1" i="0" lang="ru-RU" sz="7000" u="none" cap="none" strike="noStrike">
                <a:solidFill>
                  <a:srgbClr val="F4F4F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PART 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9-04-19 at 06.46.47.png" id="443" name="Google Shape;44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117" y="0"/>
            <a:ext cx="6939766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9-04-19 at 08.06.23.png" id="448" name="Google Shape;44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383" y="646133"/>
            <a:ext cx="4445001" cy="5130801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21"/>
          <p:cNvSpPr txBox="1"/>
          <p:nvPr/>
        </p:nvSpPr>
        <p:spPr>
          <a:xfrm>
            <a:off x="4872889" y="3813018"/>
            <a:ext cx="3826719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Тізе мен </a:t>
            </a:r>
            <a:r>
              <a:rPr lang="ru-RU" sz="2400"/>
              <a:t>тобықтың</a:t>
            </a: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арасынд</a:t>
            </a:r>
            <a:r>
              <a:rPr lang="ru-RU" sz="2400"/>
              <a:t>а</a:t>
            </a:r>
            <a:r>
              <a:rPr b="0" i="0" lang="ru-RU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төрт негізгі бұлшықет бөлімі бар: алдыңғы, көлденең, үстіңгі артқы жағы, терең артқы жағы.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2"/>
          <p:cNvSpPr txBox="1"/>
          <p:nvPr>
            <p:ph idx="12" type="sldNum"/>
          </p:nvPr>
        </p:nvSpPr>
        <p:spPr>
          <a:xfrm>
            <a:off x="8613492" y="6324600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2"/>
          <p:cNvSpPr txBox="1"/>
          <p:nvPr>
            <p:ph idx="4294967295" type="title"/>
          </p:nvPr>
        </p:nvSpPr>
        <p:spPr>
          <a:xfrm>
            <a:off x="685800" y="-1"/>
            <a:ext cx="7772400" cy="114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/>
              <a:t>Бұлшықет байламдары</a:t>
            </a:r>
            <a:endParaRPr/>
          </a:p>
        </p:txBody>
      </p:sp>
      <p:sp>
        <p:nvSpPr>
          <p:cNvPr id="456" name="Google Shape;456;p22"/>
          <p:cNvSpPr txBox="1"/>
          <p:nvPr>
            <p:ph idx="4294967295" type="body"/>
          </p:nvPr>
        </p:nvSpPr>
        <p:spPr>
          <a:xfrm>
            <a:off x="380999" y="984250"/>
            <a:ext cx="8763002" cy="5873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ru-RU" sz="1700"/>
              <a:t>indirect attachment to bone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</a:pPr>
            <a:r>
              <a:rPr lang="ru-RU" sz="1700"/>
              <a:t>Tendons -  </a:t>
            </a:r>
            <a:r>
              <a:rPr b="0" lang="ru-RU" sz="1700"/>
              <a:t>сүйекке жанама байланысы</a:t>
            </a:r>
            <a:endParaRPr b="0" sz="2720"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</a:pPr>
            <a:r>
              <a:rPr b="0" lang="ru-RU" sz="1700"/>
              <a:t>сіңірлер бұлшық ет ұштары мен сүйек сүйектерінің арасындағы алшақтықты арттырады</a:t>
            </a:r>
            <a:endParaRPr b="0" sz="2720"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</a:pPr>
            <a:r>
              <a:rPr b="0" lang="ru-RU" sz="1700"/>
              <a:t>эндо-, пери- мен эпимиз- тердің коллаген талшықтары tendon-де жалғасады</a:t>
            </a:r>
            <a:endParaRPr b="0" sz="2720"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</a:pPr>
            <a:r>
              <a:rPr b="0" lang="ru-RU" sz="1700"/>
              <a:t>сол жерден периостеге және сүйек матрицасына дейін</a:t>
            </a:r>
            <a:endParaRPr b="0" sz="2720"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</a:pPr>
            <a:r>
              <a:rPr b="0" lang="ru-RU" sz="1700"/>
              <a:t>бұлшықеттен сүйекке дейін өте күшті құрылымдық үздіксіздік</a:t>
            </a:r>
            <a:endParaRPr b="0" sz="2720"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</a:pPr>
            <a:r>
              <a:rPr b="0" lang="ru-RU" sz="1700"/>
              <a:t>бицепс брахи, Ахиллес седаны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</a:pPr>
            <a:r>
              <a:rPr lang="ru-RU" sz="1700"/>
              <a:t>aponeurosis</a:t>
            </a:r>
            <a:r>
              <a:rPr b="0" lang="ru-RU" sz="1700"/>
              <a:t>апоневроз - сіңір кең, тегіс парақ (palmar aponeurosis)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–"/>
            </a:pPr>
            <a:r>
              <a:rPr b="0" lang="ru-RU" sz="1700"/>
              <a:t>Ретинакулум </a:t>
            </a:r>
            <a:r>
              <a:rPr lang="ru-RU" sz="1700"/>
              <a:t>retinaculum</a:t>
            </a:r>
            <a:r>
              <a:rPr b="0" i="1" lang="ru-RU" sz="1700"/>
              <a:t> </a:t>
            </a:r>
            <a:r>
              <a:rPr b="0" lang="ru-RU" sz="1700"/>
              <a:t> - бөлек бұлшықеттерден келетін сіңірлердің астынан өтетін біріктірілген тіндік жолақ</a:t>
            </a:r>
            <a:endParaRPr b="0" sz="2720"/>
          </a:p>
          <a:p>
            <a:pPr indent="0" lvl="1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20"/>
              <a:buFont typeface="Arial"/>
              <a:buNone/>
            </a:pPr>
            <a:r>
              <a:t/>
            </a:r>
            <a:endParaRPr b="0" sz="2720"/>
          </a:p>
          <a:p>
            <a:pPr indent="-342900" lvl="0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ru-RU" sz="1700"/>
              <a:t>direct (fleshy) attachment to bone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–"/>
            </a:pPr>
            <a:r>
              <a:rPr lang="ru-RU" sz="1530"/>
              <a:t>сүйекке тікелей (ет) қосылысы</a:t>
            </a:r>
            <a:endParaRPr sz="2720"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–"/>
            </a:pPr>
            <a:r>
              <a:rPr lang="ru-RU" sz="1530"/>
              <a:t>бұлшықет пен сүйек арасында аз бөлінеді</a:t>
            </a:r>
            <a:endParaRPr sz="2720"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–"/>
            </a:pPr>
            <a:r>
              <a:rPr lang="ru-RU" sz="1530"/>
              <a:t>бұлшық сүйектен тікелей жанасады</a:t>
            </a:r>
            <a:endParaRPr sz="2720"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–"/>
            </a:pPr>
            <a:r>
              <a:rPr lang="ru-RU" sz="1530"/>
              <a:t>брахиалис маржалары, трицепс бракидің бүйір басы</a:t>
            </a:r>
            <a:endParaRPr/>
          </a:p>
          <a:p>
            <a:pPr indent="-11303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20"/>
              <a:buFont typeface="Arial"/>
              <a:buNone/>
            </a:pPr>
            <a:r>
              <a:t/>
            </a:r>
            <a:endParaRPr sz="2720"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–"/>
            </a:pPr>
            <a:r>
              <a:rPr lang="ru-RU" sz="1530"/>
              <a:t>кейбір сүйек бұлшық еті сүйекке емес, терінің дермісінде - бет әлпетінің бұлшық еттеріне жатпайдысүйекке тікелей (ет) қосылысы</a:t>
            </a:r>
            <a:endParaRPr sz="2720"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–"/>
            </a:pPr>
            <a:r>
              <a:rPr lang="ru-RU" sz="1530"/>
              <a:t>бұлшықет пен сүйек арасында аз бөлінеді</a:t>
            </a:r>
            <a:endParaRPr sz="2720"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–"/>
            </a:pPr>
            <a:r>
              <a:rPr lang="ru-RU" sz="1530"/>
              <a:t>бұлшық сүйектен тікелей жанасады</a:t>
            </a:r>
            <a:endParaRPr sz="2720"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–"/>
            </a:pPr>
            <a:r>
              <a:rPr lang="ru-RU" sz="1530"/>
              <a:t>брахиалис маржалары, трицепс бракидің бүйір басы</a:t>
            </a:r>
            <a:endParaRPr/>
          </a:p>
          <a:p>
            <a:pPr indent="-11303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20"/>
              <a:buFont typeface="Arial"/>
              <a:buNone/>
            </a:pPr>
            <a:r>
              <a:t/>
            </a:r>
            <a:endParaRPr sz="2720"/>
          </a:p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0"/>
              <a:buFont typeface="Arial"/>
              <a:buChar char="–"/>
            </a:pPr>
            <a:r>
              <a:rPr lang="ru-RU" sz="1530"/>
              <a:t>кейбір сүйек бұлшық еті сүйекке емес, терінің дермісінде - бет әлпетінің бұлшық еттеріне жатпайды</a:t>
            </a:r>
            <a:endParaRPr sz="2720"/>
          </a:p>
        </p:txBody>
      </p:sp>
    </p:spTree>
  </p:cSld>
  <p:clrMapOvr>
    <a:masterClrMapping/>
  </p:clrMapOvr>
  <mc:AlternateContent>
    <mc:Choice Requires="p14">
      <p:transition spd="slow" p14:dur="1200">
        <p:fade thruBlk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3"/>
          <p:cNvSpPr txBox="1"/>
          <p:nvPr>
            <p:ph idx="4294967295" type="title"/>
          </p:nvPr>
        </p:nvSpPr>
        <p:spPr>
          <a:xfrm>
            <a:off x="471487" y="-1"/>
            <a:ext cx="8229601" cy="114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lang="ru-RU"/>
              <a:t>Б</a:t>
            </a:r>
            <a:r>
              <a:rPr b="0" lang="ru-RU"/>
              <a:t>ұлшықеттің сүйекке бекінуі </a:t>
            </a:r>
            <a:endParaRPr/>
          </a:p>
        </p:txBody>
      </p:sp>
      <p:pic>
        <p:nvPicPr>
          <p:cNvPr descr="image.png" id="462" name="Google Shape;46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143000"/>
            <a:ext cx="2662238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463" name="Google Shape;46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0775" y="1143000"/>
            <a:ext cx="51308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23"/>
          <p:cNvSpPr txBox="1"/>
          <p:nvPr/>
        </p:nvSpPr>
        <p:spPr>
          <a:xfrm>
            <a:off x="5048250" y="6457950"/>
            <a:ext cx="2819400" cy="350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 Attachment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3"/>
          <p:cNvSpPr txBox="1"/>
          <p:nvPr>
            <p:ph idx="12" type="sldNum"/>
          </p:nvPr>
        </p:nvSpPr>
        <p:spPr>
          <a:xfrm>
            <a:off x="8842092" y="6448425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4"/>
          <p:cNvSpPr txBox="1"/>
          <p:nvPr>
            <p:ph idx="12" type="sldNum"/>
          </p:nvPr>
        </p:nvSpPr>
        <p:spPr>
          <a:xfrm>
            <a:off x="8613492" y="6324600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/>
          <p:nvPr>
            <p:ph idx="4294967295" type="title"/>
          </p:nvPr>
        </p:nvSpPr>
        <p:spPr>
          <a:xfrm>
            <a:off x="261937" y="-1"/>
            <a:ext cx="8620126" cy="114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/>
              <a:t>Бұлшықеттің функциональды топтары</a:t>
            </a:r>
            <a:endParaRPr/>
          </a:p>
        </p:txBody>
      </p:sp>
      <p:sp>
        <p:nvSpPr>
          <p:cNvPr id="472" name="Google Shape;472;p24"/>
          <p:cNvSpPr txBox="1"/>
          <p:nvPr>
            <p:ph idx="4294967295" type="body"/>
          </p:nvPr>
        </p:nvSpPr>
        <p:spPr>
          <a:xfrm>
            <a:off x="376237" y="1187450"/>
            <a:ext cx="8580438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•"/>
            </a:pPr>
            <a:r>
              <a:rPr lang="ru-RU" sz="2590"/>
              <a:t>әрекет ету</a:t>
            </a:r>
            <a:r>
              <a:rPr lang="ru-RU" sz="2590"/>
              <a:t> – </a:t>
            </a:r>
            <a:r>
              <a:rPr b="0" lang="ru-RU" sz="2590"/>
              <a:t>бұлшық ет шығаратын әсерлер</a:t>
            </a:r>
            <a:endParaRPr b="0" sz="2960"/>
          </a:p>
          <a:p>
            <a:pPr indent="0" lvl="0" marL="457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lang="ru-RU" sz="2590"/>
              <a:t>қозғалысты тудыру немесе алдын алу </a:t>
            </a:r>
            <a:endParaRPr b="0" sz="2960"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•"/>
            </a:pPr>
            <a:r>
              <a:rPr lang="ru-RU" sz="2590"/>
              <a:t>agonist - </a:t>
            </a:r>
            <a:r>
              <a:rPr b="0" lang="ru-RU" sz="2220"/>
              <a:t>бас қозғалтқыш (агонист) - бірлескен іс-қимыл кезінде күштің көп бөлігін шығаратын бұлшықет</a:t>
            </a:r>
            <a:endParaRPr b="0" sz="2220"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•"/>
            </a:pPr>
            <a:r>
              <a:rPr lang="ru-RU" sz="2590"/>
              <a:t>synergist - </a:t>
            </a:r>
            <a:r>
              <a:rPr b="0" lang="ru-RU" sz="2220"/>
              <a:t>бұл бастапқыны қолдайтын бұлшықет</a:t>
            </a:r>
            <a:endParaRPr b="0" sz="2220"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b="0" lang="ru-RU" sz="2220"/>
              <a:t>жақын маңдағы буындарды тұрақтандырады</a:t>
            </a:r>
            <a:endParaRPr b="0" sz="2220"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b="0" lang="ru-RU" sz="2220"/>
              <a:t>қозғалыс бағытын өзгертеді</a:t>
            </a:r>
            <a:endParaRPr b="0" sz="2220"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•"/>
            </a:pPr>
            <a:r>
              <a:rPr lang="ru-RU" sz="2590"/>
              <a:t>antagonist – </a:t>
            </a:r>
            <a:r>
              <a:rPr b="0" lang="ru-RU" sz="2220"/>
              <a:t>антагонистке қарсы әрекетті басқарудың басты басқарушысын бақылауға мүмкіндік береді</a:t>
            </a:r>
            <a:endParaRPr b="0" sz="2220"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b="0" lang="ru-RU" sz="2220"/>
              <a:t>шамадан тыс қозғалысты және жарақаттануды болдырмау</a:t>
            </a:r>
            <a:endParaRPr b="0" sz="2220"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220"/>
              <a:buFont typeface="Arial"/>
              <a:buChar char="•"/>
            </a:pPr>
            <a:r>
              <a:rPr b="0" lang="ru-RU" sz="2220"/>
              <a:t>антагонисттік жұп - бұлшықеттің қарама-қарсы жағында әрекет ететін бұлшықеттер</a:t>
            </a:r>
            <a:endParaRPr b="0" sz="2220"/>
          </a:p>
          <a:p>
            <a:pPr indent="-342900" lvl="0" marL="3429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Arial"/>
              <a:buChar char="•"/>
            </a:pPr>
            <a:r>
              <a:rPr lang="ru-RU" sz="2590"/>
              <a:t>fixator - </a:t>
            </a:r>
            <a:r>
              <a:rPr b="0" lang="ru-RU" sz="2220"/>
              <a:t>сүйек қозғалысына кедергі болатын бұлшықет</a:t>
            </a:r>
            <a:endParaRPr b="0" sz="222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5"/>
          <p:cNvSpPr txBox="1"/>
          <p:nvPr>
            <p:ph idx="12" type="sldNum"/>
          </p:nvPr>
        </p:nvSpPr>
        <p:spPr>
          <a:xfrm>
            <a:off x="8613492" y="6324600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5"/>
          <p:cNvSpPr txBox="1"/>
          <p:nvPr>
            <p:ph idx="4294967295" type="title"/>
          </p:nvPr>
        </p:nvSpPr>
        <p:spPr>
          <a:xfrm>
            <a:off x="-1" y="157162"/>
            <a:ext cx="914400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/>
              <a:t>Шынтақ бұлшықеттеріндегі қозғалыс</a:t>
            </a:r>
            <a:endParaRPr/>
          </a:p>
        </p:txBody>
      </p:sp>
      <p:sp>
        <p:nvSpPr>
          <p:cNvPr id="479" name="Google Shape;479;p25"/>
          <p:cNvSpPr txBox="1"/>
          <p:nvPr>
            <p:ph idx="4294967295" type="body"/>
          </p:nvPr>
        </p:nvSpPr>
        <p:spPr>
          <a:xfrm>
            <a:off x="4457700" y="1581150"/>
            <a:ext cx="4376738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 sz="1300"/>
              <a:t>prime mover  </a:t>
            </a:r>
            <a:r>
              <a:rPr b="0" lang="ru-RU" sz="2100"/>
              <a:t>- brachialis</a:t>
            </a:r>
            <a:endParaRPr sz="2100"/>
          </a:p>
          <a:p>
            <a:pPr indent="-1397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sz="2100"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 sz="1300"/>
              <a:t>synergist </a:t>
            </a:r>
            <a:r>
              <a:rPr b="0" lang="ru-RU" sz="2100"/>
              <a:t>- biceps brachii</a:t>
            </a:r>
            <a:endParaRPr sz="2100"/>
          </a:p>
          <a:p>
            <a:pPr indent="-1397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sz="2000"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 sz="1300"/>
              <a:t>antagonist </a:t>
            </a:r>
            <a:r>
              <a:rPr b="0" lang="ru-RU" sz="2100"/>
              <a:t>- triceps brachii </a:t>
            </a:r>
            <a:endParaRPr sz="2100"/>
          </a:p>
          <a:p>
            <a:pPr indent="-1397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sz="2700"/>
          </a:p>
          <a:p>
            <a:pPr indent="-342900" lvl="0" marL="3429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ru-RU" sz="1900"/>
              <a:t>fixator </a:t>
            </a:r>
            <a:r>
              <a:rPr b="0" lang="ru-RU" sz="2700"/>
              <a:t>- muscle that holds scapula firmly in place</a:t>
            </a:r>
            <a:endParaRPr sz="2700"/>
          </a:p>
          <a:p>
            <a:pPr indent="-254000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</a:pPr>
            <a:r>
              <a:rPr b="0" i="1" lang="ru-RU" sz="1900"/>
              <a:t>rhomboids</a:t>
            </a:r>
            <a:endParaRPr sz="2700"/>
          </a:p>
        </p:txBody>
      </p:sp>
      <p:sp>
        <p:nvSpPr>
          <p:cNvPr id="480" name="Google Shape;480;p25"/>
          <p:cNvSpPr txBox="1"/>
          <p:nvPr/>
        </p:nvSpPr>
        <p:spPr>
          <a:xfrm>
            <a:off x="1419225" y="5588000"/>
            <a:ext cx="1957388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10.3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al25693_10_03" id="481" name="Google Shape;48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737" y="1511300"/>
            <a:ext cx="2579688" cy="40084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2" name="Google Shape;482;p25"/>
          <p:cNvCxnSpPr/>
          <p:nvPr/>
        </p:nvCxnSpPr>
        <p:spPr>
          <a:xfrm flipH="1">
            <a:off x="627062" y="2762249"/>
            <a:ext cx="596901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3" name="Google Shape;483;p25"/>
          <p:cNvCxnSpPr/>
          <p:nvPr/>
        </p:nvCxnSpPr>
        <p:spPr>
          <a:xfrm flipH="1">
            <a:off x="684212" y="5318124"/>
            <a:ext cx="1438276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4" name="Google Shape;484;p25"/>
          <p:cNvCxnSpPr/>
          <p:nvPr/>
        </p:nvCxnSpPr>
        <p:spPr>
          <a:xfrm flipH="1">
            <a:off x="3328987" y="5194299"/>
            <a:ext cx="450851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5" name="Google Shape;485;p25"/>
          <p:cNvCxnSpPr/>
          <p:nvPr/>
        </p:nvCxnSpPr>
        <p:spPr>
          <a:xfrm flipH="1">
            <a:off x="2747962" y="5035549"/>
            <a:ext cx="1020764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6" name="Google Shape;486;p25"/>
          <p:cNvCxnSpPr/>
          <p:nvPr/>
        </p:nvCxnSpPr>
        <p:spPr>
          <a:xfrm flipH="1">
            <a:off x="2387600" y="2700337"/>
            <a:ext cx="1389063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7" name="Google Shape;487;p25"/>
          <p:cNvCxnSpPr/>
          <p:nvPr/>
        </p:nvCxnSpPr>
        <p:spPr>
          <a:xfrm flipH="1">
            <a:off x="598487" y="2360612"/>
            <a:ext cx="1403351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8" name="Google Shape;488;p25"/>
          <p:cNvCxnSpPr/>
          <p:nvPr/>
        </p:nvCxnSpPr>
        <p:spPr>
          <a:xfrm flipH="1">
            <a:off x="2506662" y="2360612"/>
            <a:ext cx="1270001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9" name="Google Shape;489;p25"/>
          <p:cNvCxnSpPr/>
          <p:nvPr/>
        </p:nvCxnSpPr>
        <p:spPr>
          <a:xfrm flipH="1">
            <a:off x="3328987" y="5360987"/>
            <a:ext cx="455613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0" name="Google Shape;490;p25"/>
          <p:cNvCxnSpPr/>
          <p:nvPr/>
        </p:nvCxnSpPr>
        <p:spPr>
          <a:xfrm flipH="1" rot="10800000">
            <a:off x="2089150" y="3040062"/>
            <a:ext cx="1311276" cy="295276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1" name="Google Shape;491;p25"/>
          <p:cNvCxnSpPr/>
          <p:nvPr/>
        </p:nvCxnSpPr>
        <p:spPr>
          <a:xfrm flipH="1">
            <a:off x="2693987" y="3111499"/>
            <a:ext cx="385763" cy="3571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2" name="Google Shape;492;p25"/>
          <p:cNvCxnSpPr/>
          <p:nvPr/>
        </p:nvCxnSpPr>
        <p:spPr>
          <a:xfrm flipH="1" rot="10800000">
            <a:off x="1230312" y="3554412"/>
            <a:ext cx="644526" cy="3952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3" name="Google Shape;493;p25"/>
          <p:cNvCxnSpPr/>
          <p:nvPr/>
        </p:nvCxnSpPr>
        <p:spPr>
          <a:xfrm>
            <a:off x="1130300" y="4141787"/>
            <a:ext cx="1039813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4" name="Google Shape;494;p25"/>
          <p:cNvCxnSpPr/>
          <p:nvPr/>
        </p:nvCxnSpPr>
        <p:spPr>
          <a:xfrm flipH="1">
            <a:off x="2746375" y="3805237"/>
            <a:ext cx="1081088" cy="1589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5" name="Google Shape;495;p25"/>
          <p:cNvCxnSpPr/>
          <p:nvPr/>
        </p:nvCxnSpPr>
        <p:spPr>
          <a:xfrm flipH="1">
            <a:off x="2465387" y="3997325"/>
            <a:ext cx="1362076" cy="1588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6" name="Google Shape;496;p25"/>
          <p:cNvCxnSpPr/>
          <p:nvPr/>
        </p:nvCxnSpPr>
        <p:spPr>
          <a:xfrm rot="10800000">
            <a:off x="1200150" y="2360612"/>
            <a:ext cx="1112838" cy="201613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7" name="Google Shape;497;p25"/>
          <p:cNvCxnSpPr/>
          <p:nvPr/>
        </p:nvCxnSpPr>
        <p:spPr>
          <a:xfrm rot="10800000">
            <a:off x="2489199" y="1944687"/>
            <a:ext cx="1287464" cy="415926"/>
          </a:xfrm>
          <a:prstGeom prst="straightConnector1">
            <a:avLst/>
          </a:prstGeom>
          <a:noFill/>
          <a:ln cap="flat" cmpd="sng" w="158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8" name="Google Shape;498;p25"/>
          <p:cNvCxnSpPr/>
          <p:nvPr/>
        </p:nvCxnSpPr>
        <p:spPr>
          <a:xfrm flipH="1">
            <a:off x="627062" y="2757487"/>
            <a:ext cx="596901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9" name="Google Shape;499;p25"/>
          <p:cNvSpPr txBox="1"/>
          <p:nvPr/>
        </p:nvSpPr>
        <p:spPr>
          <a:xfrm>
            <a:off x="92075" y="2679700"/>
            <a:ext cx="499741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Scapula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0" name="Google Shape;500;p25"/>
          <p:cNvCxnSpPr/>
          <p:nvPr/>
        </p:nvCxnSpPr>
        <p:spPr>
          <a:xfrm flipH="1">
            <a:off x="684212" y="5311774"/>
            <a:ext cx="1438276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1" name="Google Shape;501;p25"/>
          <p:cNvSpPr txBox="1"/>
          <p:nvPr/>
        </p:nvSpPr>
        <p:spPr>
          <a:xfrm>
            <a:off x="3832225" y="2960687"/>
            <a:ext cx="422164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Bellies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2" name="Google Shape;502;p25"/>
          <p:cNvCxnSpPr/>
          <p:nvPr/>
        </p:nvCxnSpPr>
        <p:spPr>
          <a:xfrm flipH="1">
            <a:off x="3328987" y="5187949"/>
            <a:ext cx="450851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3" name="Google Shape;503;p25"/>
          <p:cNvSpPr txBox="1"/>
          <p:nvPr/>
        </p:nvSpPr>
        <p:spPr>
          <a:xfrm>
            <a:off x="3819525" y="5111750"/>
            <a:ext cx="436117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4" name="Google Shape;504;p25"/>
          <p:cNvCxnSpPr/>
          <p:nvPr/>
        </p:nvCxnSpPr>
        <p:spPr>
          <a:xfrm flipH="1">
            <a:off x="2747962" y="5029199"/>
            <a:ext cx="1020764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5" name="Google Shape;505;p25"/>
          <p:cNvSpPr txBox="1"/>
          <p:nvPr/>
        </p:nvSpPr>
        <p:spPr>
          <a:xfrm>
            <a:off x="3819525" y="4953000"/>
            <a:ext cx="548978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6" name="Google Shape;506;p25"/>
          <p:cNvCxnSpPr/>
          <p:nvPr/>
        </p:nvCxnSpPr>
        <p:spPr>
          <a:xfrm flipH="1">
            <a:off x="2387600" y="2697162"/>
            <a:ext cx="138906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7" name="Google Shape;507;p25"/>
          <p:cNvSpPr txBox="1"/>
          <p:nvPr/>
        </p:nvSpPr>
        <p:spPr>
          <a:xfrm>
            <a:off x="3819525" y="2613025"/>
            <a:ext cx="563179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Humerus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5"/>
          <p:cNvSpPr txBox="1"/>
          <p:nvPr/>
        </p:nvSpPr>
        <p:spPr>
          <a:xfrm>
            <a:off x="3819525" y="5286375"/>
            <a:ext cx="287909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5"/>
          <p:cNvSpPr txBox="1"/>
          <p:nvPr/>
        </p:nvSpPr>
        <p:spPr>
          <a:xfrm>
            <a:off x="92075" y="5233987"/>
            <a:ext cx="548978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0" name="Google Shape;510;p25"/>
          <p:cNvCxnSpPr/>
          <p:nvPr/>
        </p:nvCxnSpPr>
        <p:spPr>
          <a:xfrm flipH="1">
            <a:off x="598487" y="2354262"/>
            <a:ext cx="1403351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1" name="Google Shape;511;p25"/>
          <p:cNvSpPr txBox="1"/>
          <p:nvPr/>
        </p:nvSpPr>
        <p:spPr>
          <a:xfrm>
            <a:off x="117475" y="2271712"/>
            <a:ext cx="457263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2" name="Google Shape;512;p25"/>
          <p:cNvCxnSpPr/>
          <p:nvPr/>
        </p:nvCxnSpPr>
        <p:spPr>
          <a:xfrm flipH="1">
            <a:off x="2506662" y="2354262"/>
            <a:ext cx="1270001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3" name="Google Shape;513;p25"/>
          <p:cNvSpPr txBox="1"/>
          <p:nvPr/>
        </p:nvSpPr>
        <p:spPr>
          <a:xfrm>
            <a:off x="3813175" y="2273300"/>
            <a:ext cx="457263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4" name="Google Shape;514;p25"/>
          <p:cNvCxnSpPr/>
          <p:nvPr/>
        </p:nvCxnSpPr>
        <p:spPr>
          <a:xfrm flipH="1">
            <a:off x="3328987" y="5356225"/>
            <a:ext cx="45561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5" name="Google Shape;515;p25"/>
          <p:cNvSpPr/>
          <p:nvPr/>
        </p:nvSpPr>
        <p:spPr>
          <a:xfrm>
            <a:off x="2089150" y="3035300"/>
            <a:ext cx="1695450" cy="2936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6706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6" name="Google Shape;516;p25"/>
          <p:cNvCxnSpPr/>
          <p:nvPr/>
        </p:nvCxnSpPr>
        <p:spPr>
          <a:xfrm flipH="1">
            <a:off x="2693987" y="3108324"/>
            <a:ext cx="385763" cy="35401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7" name="Google Shape;517;p25"/>
          <p:cNvSpPr/>
          <p:nvPr/>
        </p:nvSpPr>
        <p:spPr>
          <a:xfrm>
            <a:off x="1019175" y="3548062"/>
            <a:ext cx="855663" cy="39687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5330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8" name="Google Shape;518;p25"/>
          <p:cNvCxnSpPr/>
          <p:nvPr/>
        </p:nvCxnSpPr>
        <p:spPr>
          <a:xfrm>
            <a:off x="1130300" y="4137025"/>
            <a:ext cx="103981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9" name="Google Shape;519;p25"/>
          <p:cNvSpPr txBox="1"/>
          <p:nvPr/>
        </p:nvSpPr>
        <p:spPr>
          <a:xfrm>
            <a:off x="219074" y="3546475"/>
            <a:ext cx="669096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Extensors: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5"/>
          <p:cNvSpPr txBox="1"/>
          <p:nvPr/>
        </p:nvSpPr>
        <p:spPr>
          <a:xfrm>
            <a:off x="363537" y="4062412"/>
            <a:ext cx="760872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Lateral head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5"/>
          <p:cNvSpPr txBox="1"/>
          <p:nvPr/>
        </p:nvSpPr>
        <p:spPr>
          <a:xfrm>
            <a:off x="3794125" y="3576637"/>
            <a:ext cx="506748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Flexors: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5"/>
          <p:cNvSpPr txBox="1"/>
          <p:nvPr/>
        </p:nvSpPr>
        <p:spPr>
          <a:xfrm>
            <a:off x="3875087" y="3719512"/>
            <a:ext cx="880865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Biceps brachii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5"/>
          <p:cNvSpPr txBox="1"/>
          <p:nvPr/>
        </p:nvSpPr>
        <p:spPr>
          <a:xfrm>
            <a:off x="3875087" y="3917950"/>
            <a:ext cx="619796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Brachialis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4" name="Google Shape;524;p25"/>
          <p:cNvCxnSpPr/>
          <p:nvPr/>
        </p:nvCxnSpPr>
        <p:spPr>
          <a:xfrm flipH="1">
            <a:off x="2746375" y="3802062"/>
            <a:ext cx="1081088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5" name="Google Shape;525;p25"/>
          <p:cNvCxnSpPr/>
          <p:nvPr/>
        </p:nvCxnSpPr>
        <p:spPr>
          <a:xfrm flipH="1">
            <a:off x="2465387" y="3994150"/>
            <a:ext cx="136207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6" name="Google Shape;526;p25"/>
          <p:cNvCxnSpPr/>
          <p:nvPr/>
        </p:nvCxnSpPr>
        <p:spPr>
          <a:xfrm rot="10800000">
            <a:off x="1200150" y="2354262"/>
            <a:ext cx="1112838" cy="20320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7" name="Google Shape;527;p25"/>
          <p:cNvCxnSpPr/>
          <p:nvPr/>
        </p:nvCxnSpPr>
        <p:spPr>
          <a:xfrm rot="10800000">
            <a:off x="2489199" y="1938337"/>
            <a:ext cx="742952" cy="415926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8" name="Google Shape;528;p25"/>
          <p:cNvSpPr txBox="1"/>
          <p:nvPr/>
        </p:nvSpPr>
        <p:spPr>
          <a:xfrm>
            <a:off x="173037" y="1273175"/>
            <a:ext cx="4449763" cy="202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ru-RU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5"/>
          <p:cNvSpPr txBox="1"/>
          <p:nvPr/>
        </p:nvSpPr>
        <p:spPr>
          <a:xfrm>
            <a:off x="369558" y="3851275"/>
            <a:ext cx="654709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 head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25"/>
          <p:cNvSpPr txBox="1"/>
          <p:nvPr/>
        </p:nvSpPr>
        <p:spPr>
          <a:xfrm>
            <a:off x="307429" y="3698875"/>
            <a:ext cx="909142" cy="135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-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Triceps brachii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6"/>
          <p:cNvSpPr/>
          <p:nvPr/>
        </p:nvSpPr>
        <p:spPr>
          <a:xfrm>
            <a:off x="386396" y="874668"/>
            <a:ext cx="6443282" cy="570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2000"/>
              <a:buFont typeface="Trebuchet M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6"/>
          <p:cNvSpPr/>
          <p:nvPr/>
        </p:nvSpPr>
        <p:spPr>
          <a:xfrm>
            <a:off x="3506930" y="4716321"/>
            <a:ext cx="4765290" cy="570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F4F4"/>
              </a:buClr>
              <a:buSzPts val="2000"/>
              <a:buFont typeface="Trebuchet M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7" name="Google Shape;537;p26"/>
          <p:cNvGrpSpPr/>
          <p:nvPr/>
        </p:nvGrpSpPr>
        <p:grpSpPr>
          <a:xfrm>
            <a:off x="-74257" y="6205466"/>
            <a:ext cx="12248966" cy="755699"/>
            <a:chOff x="-2" y="-2"/>
            <a:chExt cx="12248964" cy="755698"/>
          </a:xfrm>
        </p:grpSpPr>
        <p:sp>
          <p:nvSpPr>
            <p:cNvPr id="538" name="Google Shape;538;p26"/>
            <p:cNvSpPr/>
            <p:nvPr/>
          </p:nvSpPr>
          <p:spPr>
            <a:xfrm>
              <a:off x="2797113" y="18570"/>
              <a:ext cx="9451849" cy="684192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58513" y="16859"/>
              <a:ext cx="2922817" cy="738837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Trebuchet MS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1.png" id="540" name="Google Shape;540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" y="-2"/>
              <a:ext cx="704325" cy="6138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1" name="Google Shape;541;p26"/>
            <p:cNvSpPr txBox="1"/>
            <p:nvPr/>
          </p:nvSpPr>
          <p:spPr>
            <a:xfrm>
              <a:off x="680786" y="153861"/>
              <a:ext cx="2254326" cy="4648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Al-Farabi Kazakh National University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Georgia"/>
                <a:buNone/>
              </a:pPr>
              <a:r>
                <a:rPr b="0" i="0" lang="ru-RU" sz="100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rPr>
                <a:t>Higher School of Medicine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Screen Shot 2019-04-19 at 08.04.30.png" id="542" name="Google Shape;54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821" y="1310010"/>
            <a:ext cx="8487901" cy="216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889063621d_0_0"/>
          <p:cNvSpPr txBox="1"/>
          <p:nvPr/>
        </p:nvSpPr>
        <p:spPr>
          <a:xfrm>
            <a:off x="299675" y="345775"/>
            <a:ext cx="85062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ru-RU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Оқыту нәтижелері:</a:t>
            </a:r>
            <a:endParaRPr b="1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b="0" i="1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бұлшықет тінінің түрлі функцияларын сипаттау; </a:t>
            </a:r>
            <a:endParaRPr b="0" i="1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b="0" i="1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бұлшықет байламдарын бұлшық етінің формасымен және салыстырмалы күшімен байланыстыру;</a:t>
            </a:r>
            <a:endParaRPr b="0" i="1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b="0" i="1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бұлшықет-сүйек жанасу типтерін атау және олардың жанасу атауларымен байланысты кемшіліктерді түсіндіру; </a:t>
            </a:r>
            <a:endParaRPr b="0" i="1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b="0" i="1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ішкі және сыртқы бұлшықеттерді ажырату; </a:t>
            </a:r>
            <a:endParaRPr b="0" i="1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b="0" i="1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бір-бірінің іс-қимылдарына көмектесу, қарсы тұру және жеңілдету үшін топтарда бұлшық еттің қалай жұмыс істейтінін сипаттау; </a:t>
            </a:r>
            <a:endParaRPr b="0" i="1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b="0" i="1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қаңқа бұлшық етінің жалпы сипаттарында нерв және қанмен қамтылуын сипаттау;латындық бұлшықет атаулары оларды елестетуге және есте сақтауға қалай көмектесетін түсіндір ;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/>
          <p:nvPr>
            <p:ph idx="12" type="sldNum"/>
          </p:nvPr>
        </p:nvSpPr>
        <p:spPr>
          <a:xfrm>
            <a:off x="8712376" y="6324600"/>
            <a:ext cx="203025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"/>
          <p:cNvSpPr txBox="1"/>
          <p:nvPr>
            <p:ph idx="4294967295" type="title"/>
          </p:nvPr>
        </p:nvSpPr>
        <p:spPr>
          <a:xfrm>
            <a:off x="-1" y="-1"/>
            <a:ext cx="9144002" cy="114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/>
              <a:t>Кіріспе</a:t>
            </a:r>
            <a:endParaRPr/>
          </a:p>
        </p:txBody>
      </p:sp>
      <p:sp>
        <p:nvSpPr>
          <p:cNvPr id="46" name="Google Shape;46;p3"/>
          <p:cNvSpPr txBox="1"/>
          <p:nvPr>
            <p:ph idx="4294967295" type="body"/>
          </p:nvPr>
        </p:nvSpPr>
        <p:spPr>
          <a:xfrm>
            <a:off x="685800" y="1073150"/>
            <a:ext cx="8229600" cy="46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175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дам денесінде 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600-ге жуық қаңқалық бұлшықеттер бар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3429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Олар дене салмағының жартысын құрайды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3429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Адамның бұлшықеттері құрылымдық ерекшеліктеріне байланысты 3 түрге бөлінеді:</a:t>
            </a:r>
            <a:b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lang="ru-RU" sz="2400">
                <a:latin typeface="Times New Roman"/>
                <a:ea typeface="Times New Roman"/>
                <a:cs typeface="Times New Roman"/>
                <a:sym typeface="Times New Roman"/>
              </a:rPr>
              <a:t>1.Қаңқа (көлденең жолақты) бұлшықет ұлпасы;</a:t>
            </a:r>
            <a:br>
              <a:rPr b="0" lang="ru-RU" sz="2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lang="ru-RU" sz="2400">
                <a:latin typeface="Times New Roman"/>
                <a:ea typeface="Times New Roman"/>
                <a:cs typeface="Times New Roman"/>
                <a:sym typeface="Times New Roman"/>
              </a:rPr>
              <a:t>2.Жүрек  бұлшықет ұлпасы;</a:t>
            </a:r>
            <a:br>
              <a:rPr b="0" lang="ru-RU" sz="2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lang="ru-RU" sz="2400">
                <a:latin typeface="Times New Roman"/>
                <a:ea typeface="Times New Roman"/>
                <a:cs typeface="Times New Roman"/>
                <a:sym typeface="Times New Roman"/>
              </a:rPr>
              <a:t>3.Бірыңғай салалы бұлшықет ұлпасы.</a:t>
            </a:r>
            <a:endParaRPr b="0" sz="2800"/>
          </a:p>
          <a:p>
            <a:pPr indent="-317500" lvl="0" marL="3429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бір негізгі мақсатты ұстанады - </a:t>
            </a:r>
            <a:r>
              <a:rPr b="0" lang="ru-RU" sz="2400">
                <a:latin typeface="Times New Roman"/>
                <a:ea typeface="Times New Roman"/>
                <a:cs typeface="Times New Roman"/>
                <a:sym typeface="Times New Roman"/>
              </a:rPr>
              <a:t>химиялық АТФ-энергияны қозғалыстық механикалық энергияға айналдыру</a:t>
            </a:r>
            <a:endParaRPr b="0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3429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ru-RU" sz="2400" u="sng">
                <a:latin typeface="Times New Roman"/>
                <a:ea typeface="Times New Roman"/>
                <a:cs typeface="Times New Roman"/>
                <a:sym typeface="Times New Roman"/>
              </a:rPr>
              <a:t>Миология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 - бұлшықет жүйесін зерттейтін ғылым. 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/>
          <p:nvPr>
            <p:ph idx="12" type="sldNum"/>
          </p:nvPr>
        </p:nvSpPr>
        <p:spPr>
          <a:xfrm>
            <a:off x="8712376" y="6324600"/>
            <a:ext cx="203025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 txBox="1"/>
          <p:nvPr>
            <p:ph idx="4294967295" type="title"/>
          </p:nvPr>
        </p:nvSpPr>
        <p:spPr>
          <a:xfrm>
            <a:off x="698500" y="-1"/>
            <a:ext cx="7772400" cy="114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eorgia"/>
              <a:buNone/>
            </a:pPr>
            <a:r>
              <a:rPr b="0" lang="ru-RU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Бұлшықет жүйесі</a:t>
            </a:r>
            <a:endParaRPr b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sal25693_10_04a" id="53" name="Google Shape;5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5300" y="1106487"/>
            <a:ext cx="2587625" cy="5459413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/>
          <p:nvPr/>
        </p:nvSpPr>
        <p:spPr>
          <a:xfrm>
            <a:off x="4546600" y="6083300"/>
            <a:ext cx="1954213" cy="4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Figure 10.4a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 txBox="1"/>
          <p:nvPr/>
        </p:nvSpPr>
        <p:spPr>
          <a:xfrm>
            <a:off x="5467846" y="1479550"/>
            <a:ext cx="334467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Frontalis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 txBox="1"/>
          <p:nvPr/>
        </p:nvSpPr>
        <p:spPr>
          <a:xfrm>
            <a:off x="5481637" y="1646237"/>
            <a:ext cx="61400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Orbicularis oculi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 txBox="1"/>
          <p:nvPr/>
        </p:nvSpPr>
        <p:spPr>
          <a:xfrm>
            <a:off x="7988300" y="1724025"/>
            <a:ext cx="343099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Masseter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"/>
          <p:cNvSpPr txBox="1"/>
          <p:nvPr/>
        </p:nvSpPr>
        <p:spPr>
          <a:xfrm>
            <a:off x="7988300" y="1863725"/>
            <a:ext cx="575941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Orbicularis oris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 txBox="1"/>
          <p:nvPr/>
        </p:nvSpPr>
        <p:spPr>
          <a:xfrm>
            <a:off x="7988300" y="2143125"/>
            <a:ext cx="364195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Trapezius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"/>
          <p:cNvSpPr txBox="1"/>
          <p:nvPr/>
        </p:nvSpPr>
        <p:spPr>
          <a:xfrm>
            <a:off x="5030787" y="3492500"/>
            <a:ext cx="736787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abdominal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oblique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 txBox="1"/>
          <p:nvPr/>
        </p:nvSpPr>
        <p:spPr>
          <a:xfrm>
            <a:off x="7988300" y="3733800"/>
            <a:ext cx="719746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Pronator quadratus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 txBox="1"/>
          <p:nvPr/>
        </p:nvSpPr>
        <p:spPr>
          <a:xfrm>
            <a:off x="7651750" y="5384800"/>
            <a:ext cx="567457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Gastrocnemius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"/>
          <p:cNvSpPr txBox="1"/>
          <p:nvPr/>
        </p:nvSpPr>
        <p:spPr>
          <a:xfrm>
            <a:off x="7651750" y="5589587"/>
            <a:ext cx="26254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Soleus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"/>
          <p:cNvSpPr txBox="1"/>
          <p:nvPr/>
        </p:nvSpPr>
        <p:spPr>
          <a:xfrm>
            <a:off x="5426075" y="4243387"/>
            <a:ext cx="62222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Adductor longus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"/>
          <p:cNvSpPr txBox="1"/>
          <p:nvPr/>
        </p:nvSpPr>
        <p:spPr>
          <a:xfrm>
            <a:off x="7988300" y="2840037"/>
            <a:ext cx="66899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Rectus abdominis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"/>
          <p:cNvSpPr txBox="1"/>
          <p:nvPr/>
        </p:nvSpPr>
        <p:spPr>
          <a:xfrm>
            <a:off x="7988300" y="2560637"/>
            <a:ext cx="62676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Serratus anterior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 txBox="1"/>
          <p:nvPr/>
        </p:nvSpPr>
        <p:spPr>
          <a:xfrm>
            <a:off x="7988300" y="2003425"/>
            <a:ext cx="766366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Sternocleidomastoid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5086350" y="2398712"/>
            <a:ext cx="27091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Deltoid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/>
          <p:cNvSpPr txBox="1"/>
          <p:nvPr/>
        </p:nvSpPr>
        <p:spPr>
          <a:xfrm>
            <a:off x="5086350" y="2541587"/>
            <a:ext cx="66675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Pectoralis major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"/>
          <p:cNvSpPr txBox="1"/>
          <p:nvPr/>
        </p:nvSpPr>
        <p:spPr>
          <a:xfrm>
            <a:off x="5086350" y="2773362"/>
            <a:ext cx="54451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Biceps brachii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"/>
          <p:cNvSpPr txBox="1"/>
          <p:nvPr/>
        </p:nvSpPr>
        <p:spPr>
          <a:xfrm>
            <a:off x="5030787" y="3217862"/>
            <a:ext cx="56325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Brachioradialis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/>
          <p:cNvSpPr txBox="1"/>
          <p:nvPr/>
        </p:nvSpPr>
        <p:spPr>
          <a:xfrm>
            <a:off x="5426075" y="4364037"/>
            <a:ext cx="347229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Sartorius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 txBox="1"/>
          <p:nvPr/>
        </p:nvSpPr>
        <p:spPr>
          <a:xfrm>
            <a:off x="5030787" y="3681412"/>
            <a:ext cx="465994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Tensor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fasciae latae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 txBox="1"/>
          <p:nvPr/>
        </p:nvSpPr>
        <p:spPr>
          <a:xfrm>
            <a:off x="5426075" y="4500562"/>
            <a:ext cx="56321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Rectus femoris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"/>
          <p:cNvSpPr txBox="1"/>
          <p:nvPr/>
        </p:nvSpPr>
        <p:spPr>
          <a:xfrm>
            <a:off x="5426075" y="5335587"/>
            <a:ext cx="60116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Fibularis longus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 txBox="1"/>
          <p:nvPr/>
        </p:nvSpPr>
        <p:spPr>
          <a:xfrm>
            <a:off x="5426075" y="5843587"/>
            <a:ext cx="98216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Extensor digitorum longus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 txBox="1"/>
          <p:nvPr/>
        </p:nvSpPr>
        <p:spPr>
          <a:xfrm>
            <a:off x="5426075" y="5589587"/>
            <a:ext cx="57873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Tibialis anterior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 txBox="1"/>
          <p:nvPr/>
        </p:nvSpPr>
        <p:spPr>
          <a:xfrm>
            <a:off x="5481637" y="1800225"/>
            <a:ext cx="711375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Zygomaticus major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" name="Google Shape;79;p4"/>
          <p:cNvCxnSpPr/>
          <p:nvPr/>
        </p:nvCxnSpPr>
        <p:spPr>
          <a:xfrm flipH="1">
            <a:off x="5918199" y="1525587"/>
            <a:ext cx="854077" cy="158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0" name="Google Shape;80;p4"/>
          <p:cNvCxnSpPr/>
          <p:nvPr/>
        </p:nvCxnSpPr>
        <p:spPr>
          <a:xfrm flipH="1">
            <a:off x="6121399" y="1690687"/>
            <a:ext cx="581026" cy="158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4"/>
          <p:cNvSpPr/>
          <p:nvPr/>
        </p:nvSpPr>
        <p:spPr>
          <a:xfrm>
            <a:off x="7053262" y="1773237"/>
            <a:ext cx="925513" cy="1127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4594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2" name="Google Shape;82;p4"/>
          <p:cNvCxnSpPr/>
          <p:nvPr/>
        </p:nvCxnSpPr>
        <p:spPr>
          <a:xfrm>
            <a:off x="7677149" y="2325687"/>
            <a:ext cx="301626" cy="158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" name="Google Shape;83;p4"/>
          <p:cNvCxnSpPr/>
          <p:nvPr/>
        </p:nvCxnSpPr>
        <p:spPr>
          <a:xfrm>
            <a:off x="7288212" y="2608262"/>
            <a:ext cx="695326" cy="158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4"/>
          <p:cNvSpPr/>
          <p:nvPr/>
        </p:nvSpPr>
        <p:spPr>
          <a:xfrm>
            <a:off x="6959600" y="1911350"/>
            <a:ext cx="1023938" cy="5397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6128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6965950" y="2044700"/>
            <a:ext cx="1017588" cy="698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6032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7185025" y="2184400"/>
            <a:ext cx="798513" cy="1587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761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7" name="Google Shape;87;p4"/>
          <p:cNvCxnSpPr/>
          <p:nvPr/>
        </p:nvCxnSpPr>
        <p:spPr>
          <a:xfrm rot="10800000">
            <a:off x="7261225" y="4364037"/>
            <a:ext cx="195263" cy="187326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p4"/>
          <p:cNvSpPr txBox="1"/>
          <p:nvPr/>
        </p:nvSpPr>
        <p:spPr>
          <a:xfrm>
            <a:off x="7651750" y="4506912"/>
            <a:ext cx="567606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Vastus lateralis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7261225" y="4364037"/>
            <a:ext cx="388938" cy="1873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0844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 txBox="1"/>
          <p:nvPr/>
        </p:nvSpPr>
        <p:spPr>
          <a:xfrm>
            <a:off x="7651750" y="4745037"/>
            <a:ext cx="29227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Gracilis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" name="Google Shape;91;p4"/>
          <p:cNvCxnSpPr/>
          <p:nvPr/>
        </p:nvCxnSpPr>
        <p:spPr>
          <a:xfrm rot="10800000">
            <a:off x="6975474" y="4451350"/>
            <a:ext cx="481014" cy="341313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" name="Google Shape;92;p4"/>
          <p:cNvSpPr/>
          <p:nvPr/>
        </p:nvSpPr>
        <p:spPr>
          <a:xfrm>
            <a:off x="6975475" y="4451350"/>
            <a:ext cx="666750" cy="34131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5583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7651750" y="4632325"/>
            <a:ext cx="711449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Vastus intermedius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" name="Google Shape;94;p4"/>
          <p:cNvCxnSpPr/>
          <p:nvPr/>
        </p:nvCxnSpPr>
        <p:spPr>
          <a:xfrm rot="10800000">
            <a:off x="7140574" y="4405312"/>
            <a:ext cx="315914" cy="266701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4"/>
          <p:cNvSpPr/>
          <p:nvPr/>
        </p:nvSpPr>
        <p:spPr>
          <a:xfrm>
            <a:off x="7140575" y="4405312"/>
            <a:ext cx="504825" cy="2667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517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4"/>
          <p:cNvCxnSpPr/>
          <p:nvPr/>
        </p:nvCxnSpPr>
        <p:spPr>
          <a:xfrm flipH="1">
            <a:off x="7169149" y="5429250"/>
            <a:ext cx="473076" cy="158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" name="Google Shape;97;p4"/>
          <p:cNvCxnSpPr/>
          <p:nvPr/>
        </p:nvCxnSpPr>
        <p:spPr>
          <a:xfrm flipH="1">
            <a:off x="6954837" y="5632449"/>
            <a:ext cx="685801" cy="15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Google Shape;98;p4"/>
          <p:cNvSpPr txBox="1"/>
          <p:nvPr/>
        </p:nvSpPr>
        <p:spPr>
          <a:xfrm>
            <a:off x="7651750" y="4383087"/>
            <a:ext cx="393700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Adductors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7651750" y="5784850"/>
            <a:ext cx="711263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Extensor digitorum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7651750" y="5854700"/>
            <a:ext cx="262434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4"/>
          <p:cNvCxnSpPr/>
          <p:nvPr/>
        </p:nvCxnSpPr>
        <p:spPr>
          <a:xfrm flipH="1">
            <a:off x="7078662" y="5829300"/>
            <a:ext cx="561976" cy="158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4"/>
          <p:cNvCxnSpPr/>
          <p:nvPr/>
        </p:nvCxnSpPr>
        <p:spPr>
          <a:xfrm>
            <a:off x="6967537" y="2887662"/>
            <a:ext cx="1011238" cy="158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4"/>
          <p:cNvSpPr txBox="1"/>
          <p:nvPr/>
        </p:nvSpPr>
        <p:spPr>
          <a:xfrm>
            <a:off x="7988300" y="2979737"/>
            <a:ext cx="368288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Supinator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7624762" y="3022600"/>
            <a:ext cx="352426" cy="10953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1481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7988300" y="3119437"/>
            <a:ext cx="635025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Flexor digitorum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profundus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7631112" y="3162300"/>
            <a:ext cx="347663" cy="1841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1244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7988300" y="3308350"/>
            <a:ext cx="795983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Flexor pollicis longus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7737475" y="3333750"/>
            <a:ext cx="241300" cy="73025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6679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7988300" y="3425825"/>
            <a:ext cx="817377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Transverse abdominal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7148512" y="3371850"/>
            <a:ext cx="838201" cy="936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7609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7988300" y="2700337"/>
            <a:ext cx="376957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Brachialis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7527925" y="2747962"/>
            <a:ext cx="449263" cy="1047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7175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7988300" y="2422525"/>
            <a:ext cx="631007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Coracobrachialis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7423150" y="2465387"/>
            <a:ext cx="555625" cy="730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9874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4"/>
          <p:cNvCxnSpPr/>
          <p:nvPr/>
        </p:nvCxnSpPr>
        <p:spPr>
          <a:xfrm flipH="1">
            <a:off x="6203950" y="1844675"/>
            <a:ext cx="527051" cy="158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4"/>
          <p:cNvSpPr txBox="1"/>
          <p:nvPr/>
        </p:nvSpPr>
        <p:spPr>
          <a:xfrm>
            <a:off x="5086350" y="2135187"/>
            <a:ext cx="347341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Platysma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p4"/>
          <p:cNvCxnSpPr/>
          <p:nvPr/>
        </p:nvCxnSpPr>
        <p:spPr>
          <a:xfrm flipH="1">
            <a:off x="5510212" y="2179637"/>
            <a:ext cx="1257301" cy="158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p4"/>
          <p:cNvCxnSpPr/>
          <p:nvPr/>
        </p:nvCxnSpPr>
        <p:spPr>
          <a:xfrm flipH="1">
            <a:off x="5445124" y="2441575"/>
            <a:ext cx="854077" cy="158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4"/>
          <p:cNvCxnSpPr/>
          <p:nvPr/>
        </p:nvCxnSpPr>
        <p:spPr>
          <a:xfrm flipH="1">
            <a:off x="5699124" y="2597149"/>
            <a:ext cx="950914" cy="15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" name="Google Shape;120;p4"/>
          <p:cNvCxnSpPr/>
          <p:nvPr/>
        </p:nvCxnSpPr>
        <p:spPr>
          <a:xfrm flipH="1">
            <a:off x="5641974" y="2828924"/>
            <a:ext cx="615951" cy="15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1" name="Google Shape;121;p4"/>
          <p:cNvCxnSpPr/>
          <p:nvPr/>
        </p:nvCxnSpPr>
        <p:spPr>
          <a:xfrm flipH="1">
            <a:off x="5657849" y="3265487"/>
            <a:ext cx="409577" cy="15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" name="Google Shape;122;p4"/>
          <p:cNvSpPr txBox="1"/>
          <p:nvPr/>
        </p:nvSpPr>
        <p:spPr>
          <a:xfrm>
            <a:off x="5030787" y="3354387"/>
            <a:ext cx="732694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Flexor carpi radialis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6548437" y="6600825"/>
            <a:ext cx="606897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Anterior 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4"/>
          <p:cNvCxnSpPr/>
          <p:nvPr/>
        </p:nvCxnSpPr>
        <p:spPr>
          <a:xfrm flipH="1">
            <a:off x="5788025" y="3403599"/>
            <a:ext cx="320676" cy="15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p4"/>
          <p:cNvCxnSpPr/>
          <p:nvPr/>
        </p:nvCxnSpPr>
        <p:spPr>
          <a:xfrm flipH="1">
            <a:off x="5922962" y="4419600"/>
            <a:ext cx="800101" cy="158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4"/>
          <p:cNvSpPr/>
          <p:nvPr/>
        </p:nvSpPr>
        <p:spPr>
          <a:xfrm>
            <a:off x="6122987" y="4211637"/>
            <a:ext cx="595313" cy="8413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8294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4"/>
          <p:cNvCxnSpPr/>
          <p:nvPr/>
        </p:nvCxnSpPr>
        <p:spPr>
          <a:xfrm flipH="1">
            <a:off x="5597524" y="3836987"/>
            <a:ext cx="869951" cy="158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4"/>
          <p:cNvCxnSpPr/>
          <p:nvPr/>
        </p:nvCxnSpPr>
        <p:spPr>
          <a:xfrm flipH="1">
            <a:off x="6086475" y="4549775"/>
            <a:ext cx="512763" cy="158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" name="Google Shape;129;p4"/>
          <p:cNvSpPr txBox="1"/>
          <p:nvPr/>
        </p:nvSpPr>
        <p:spPr>
          <a:xfrm>
            <a:off x="5426075" y="4756150"/>
            <a:ext cx="584498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Vastus medialis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" name="Google Shape;130;p4"/>
          <p:cNvCxnSpPr/>
          <p:nvPr/>
        </p:nvCxnSpPr>
        <p:spPr>
          <a:xfrm flipH="1">
            <a:off x="6091237" y="4675187"/>
            <a:ext cx="442913" cy="158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1" name="Google Shape;131;p4"/>
          <p:cNvCxnSpPr/>
          <p:nvPr/>
        </p:nvCxnSpPr>
        <p:spPr>
          <a:xfrm flipH="1">
            <a:off x="6107112" y="4800599"/>
            <a:ext cx="615951" cy="15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4"/>
          <p:cNvCxnSpPr/>
          <p:nvPr/>
        </p:nvCxnSpPr>
        <p:spPr>
          <a:xfrm flipH="1">
            <a:off x="6116637" y="5380037"/>
            <a:ext cx="469901" cy="15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" name="Google Shape;133;p4"/>
          <p:cNvCxnSpPr/>
          <p:nvPr/>
        </p:nvCxnSpPr>
        <p:spPr>
          <a:xfrm flipH="1">
            <a:off x="6405562" y="5886449"/>
            <a:ext cx="277813" cy="1589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" name="Google Shape;134;p4"/>
          <p:cNvCxnSpPr/>
          <p:nvPr/>
        </p:nvCxnSpPr>
        <p:spPr>
          <a:xfrm flipH="1">
            <a:off x="6103937" y="5635625"/>
            <a:ext cx="595313" cy="158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4"/>
          <p:cNvSpPr/>
          <p:nvPr/>
        </p:nvSpPr>
        <p:spPr>
          <a:xfrm>
            <a:off x="7289800" y="2608262"/>
            <a:ext cx="387350" cy="242888"/>
          </a:xfrm>
          <a:custGeom>
            <a:rect b="b" l="l" r="r" t="t"/>
            <a:pathLst>
              <a:path extrusionOk="0" h="21600" w="21600">
                <a:moveTo>
                  <a:pt x="620" y="21600"/>
                </a:moveTo>
                <a:lnTo>
                  <a:pt x="21600" y="0"/>
                </a:lnTo>
                <a:lnTo>
                  <a:pt x="0" y="960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7988300" y="2282825"/>
            <a:ext cx="609799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Pectoralis minor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p4"/>
          <p:cNvCxnSpPr/>
          <p:nvPr/>
        </p:nvCxnSpPr>
        <p:spPr>
          <a:xfrm flipH="1">
            <a:off x="7202487" y="2325687"/>
            <a:ext cx="474663" cy="106364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4"/>
          <p:cNvSpPr/>
          <p:nvPr/>
        </p:nvSpPr>
        <p:spPr>
          <a:xfrm>
            <a:off x="7212012" y="2328862"/>
            <a:ext cx="465138" cy="217488"/>
          </a:xfrm>
          <a:custGeom>
            <a:rect b="b" l="l" r="r" t="t"/>
            <a:pathLst>
              <a:path extrusionOk="0" h="21600" w="21600">
                <a:moveTo>
                  <a:pt x="1474" y="21600"/>
                </a:moveTo>
                <a:lnTo>
                  <a:pt x="21600" y="0"/>
                </a:lnTo>
                <a:lnTo>
                  <a:pt x="0" y="16082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4"/>
          <p:cNvCxnSpPr/>
          <p:nvPr/>
        </p:nvCxnSpPr>
        <p:spPr>
          <a:xfrm>
            <a:off x="5774531" y="3559968"/>
            <a:ext cx="12701" cy="12701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" name="Google Shape;140;p4"/>
          <p:cNvCxnSpPr/>
          <p:nvPr/>
        </p:nvCxnSpPr>
        <p:spPr>
          <a:xfrm>
            <a:off x="5783262" y="3549650"/>
            <a:ext cx="741364" cy="158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1" name="Google Shape;141;p4"/>
          <p:cNvSpPr txBox="1"/>
          <p:nvPr/>
        </p:nvSpPr>
        <p:spPr>
          <a:xfrm>
            <a:off x="7988300" y="3552825"/>
            <a:ext cx="711300" cy="149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abdominal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oblique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7877175" y="3708400"/>
            <a:ext cx="106363" cy="6032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540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7151687" y="3502025"/>
            <a:ext cx="827088" cy="9207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7628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7031037" y="3925887"/>
            <a:ext cx="50801" cy="4270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3375" y="2160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7086600" y="4135437"/>
            <a:ext cx="558800" cy="29051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4298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4"/>
          <p:cNvCxnSpPr/>
          <p:nvPr/>
        </p:nvCxnSpPr>
        <p:spPr>
          <a:xfrm flipH="1">
            <a:off x="5913437" y="1520825"/>
            <a:ext cx="85407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p4"/>
          <p:cNvCxnSpPr/>
          <p:nvPr/>
        </p:nvCxnSpPr>
        <p:spPr>
          <a:xfrm flipH="1">
            <a:off x="6116637" y="1685925"/>
            <a:ext cx="58261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" name="Google Shape;148;p4"/>
          <p:cNvSpPr/>
          <p:nvPr/>
        </p:nvSpPr>
        <p:spPr>
          <a:xfrm>
            <a:off x="7048500" y="1770062"/>
            <a:ext cx="927100" cy="1111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4623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4"/>
          <p:cNvCxnSpPr/>
          <p:nvPr/>
        </p:nvCxnSpPr>
        <p:spPr>
          <a:xfrm>
            <a:off x="7672387" y="2320924"/>
            <a:ext cx="303213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0" name="Google Shape;150;p4"/>
          <p:cNvCxnSpPr/>
          <p:nvPr/>
        </p:nvCxnSpPr>
        <p:spPr>
          <a:xfrm>
            <a:off x="7283450" y="2605087"/>
            <a:ext cx="69532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" name="Google Shape;151;p4"/>
          <p:cNvSpPr/>
          <p:nvPr/>
        </p:nvSpPr>
        <p:spPr>
          <a:xfrm>
            <a:off x="6956425" y="1906587"/>
            <a:ext cx="1022350" cy="539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6138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962775" y="2039937"/>
            <a:ext cx="1016000" cy="6985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6041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7180262" y="2179637"/>
            <a:ext cx="798513" cy="158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804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4"/>
          <p:cNvCxnSpPr/>
          <p:nvPr/>
        </p:nvCxnSpPr>
        <p:spPr>
          <a:xfrm rot="10800000">
            <a:off x="7256462" y="4360862"/>
            <a:ext cx="195264" cy="187326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5" name="Google Shape;155;p4"/>
          <p:cNvSpPr/>
          <p:nvPr/>
        </p:nvSpPr>
        <p:spPr>
          <a:xfrm>
            <a:off x="7256462" y="4360862"/>
            <a:ext cx="388938" cy="18732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0844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4"/>
          <p:cNvCxnSpPr/>
          <p:nvPr/>
        </p:nvCxnSpPr>
        <p:spPr>
          <a:xfrm rot="10800000">
            <a:off x="6972300" y="4446587"/>
            <a:ext cx="479426" cy="341314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p4"/>
          <p:cNvSpPr/>
          <p:nvPr/>
        </p:nvSpPr>
        <p:spPr>
          <a:xfrm>
            <a:off x="6972300" y="4446587"/>
            <a:ext cx="666750" cy="34131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5531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8" name="Google Shape;158;p4"/>
          <p:cNvCxnSpPr/>
          <p:nvPr/>
        </p:nvCxnSpPr>
        <p:spPr>
          <a:xfrm rot="10800000">
            <a:off x="7135812" y="4400549"/>
            <a:ext cx="315914" cy="2682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9" name="Google Shape;159;p4"/>
          <p:cNvSpPr/>
          <p:nvPr/>
        </p:nvSpPr>
        <p:spPr>
          <a:xfrm>
            <a:off x="7135812" y="4400550"/>
            <a:ext cx="506413" cy="26828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475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Google Shape;160;p4"/>
          <p:cNvCxnSpPr/>
          <p:nvPr/>
        </p:nvCxnSpPr>
        <p:spPr>
          <a:xfrm flipH="1">
            <a:off x="7165974" y="5426075"/>
            <a:ext cx="47307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" name="Google Shape;161;p4"/>
          <p:cNvCxnSpPr/>
          <p:nvPr/>
        </p:nvCxnSpPr>
        <p:spPr>
          <a:xfrm flipH="1">
            <a:off x="6950075" y="5629274"/>
            <a:ext cx="685801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" name="Google Shape;162;p4"/>
          <p:cNvCxnSpPr/>
          <p:nvPr/>
        </p:nvCxnSpPr>
        <p:spPr>
          <a:xfrm flipH="1">
            <a:off x="7073900" y="5824537"/>
            <a:ext cx="561976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3" name="Google Shape;163;p4"/>
          <p:cNvCxnSpPr/>
          <p:nvPr/>
        </p:nvCxnSpPr>
        <p:spPr>
          <a:xfrm>
            <a:off x="6964362" y="2882900"/>
            <a:ext cx="1011238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4"/>
          <p:cNvSpPr/>
          <p:nvPr/>
        </p:nvSpPr>
        <p:spPr>
          <a:xfrm>
            <a:off x="7621587" y="3019425"/>
            <a:ext cx="352426" cy="1079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1481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7626350" y="3159125"/>
            <a:ext cx="349250" cy="1841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11291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7732712" y="3328987"/>
            <a:ext cx="242888" cy="746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6776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"/>
          <p:cNvSpPr/>
          <p:nvPr/>
        </p:nvSpPr>
        <p:spPr>
          <a:xfrm>
            <a:off x="7143750" y="3368675"/>
            <a:ext cx="839788" cy="9207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7636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"/>
          <p:cNvSpPr/>
          <p:nvPr/>
        </p:nvSpPr>
        <p:spPr>
          <a:xfrm>
            <a:off x="7524750" y="2744787"/>
            <a:ext cx="449263" cy="1031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7098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"/>
          <p:cNvSpPr/>
          <p:nvPr/>
        </p:nvSpPr>
        <p:spPr>
          <a:xfrm>
            <a:off x="7419975" y="2460625"/>
            <a:ext cx="555625" cy="74613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9813" y="0"/>
                </a:lnTo>
                <a:lnTo>
                  <a:pt x="216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" name="Google Shape;170;p4"/>
          <p:cNvCxnSpPr/>
          <p:nvPr/>
        </p:nvCxnSpPr>
        <p:spPr>
          <a:xfrm flipH="1">
            <a:off x="6200775" y="1841500"/>
            <a:ext cx="52705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p4"/>
          <p:cNvCxnSpPr/>
          <p:nvPr/>
        </p:nvCxnSpPr>
        <p:spPr>
          <a:xfrm flipH="1">
            <a:off x="5507037" y="2176462"/>
            <a:ext cx="12573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p4"/>
          <p:cNvCxnSpPr/>
          <p:nvPr/>
        </p:nvCxnSpPr>
        <p:spPr>
          <a:xfrm flipH="1">
            <a:off x="5440362" y="2438400"/>
            <a:ext cx="855663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3" name="Google Shape;173;p4"/>
          <p:cNvCxnSpPr/>
          <p:nvPr/>
        </p:nvCxnSpPr>
        <p:spPr>
          <a:xfrm flipH="1">
            <a:off x="5694362" y="2592387"/>
            <a:ext cx="9525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4" name="Google Shape;174;p4"/>
          <p:cNvCxnSpPr/>
          <p:nvPr/>
        </p:nvCxnSpPr>
        <p:spPr>
          <a:xfrm flipH="1">
            <a:off x="5638799" y="2825749"/>
            <a:ext cx="615951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p4"/>
          <p:cNvCxnSpPr/>
          <p:nvPr/>
        </p:nvCxnSpPr>
        <p:spPr>
          <a:xfrm flipH="1">
            <a:off x="5654674" y="3260724"/>
            <a:ext cx="407989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4"/>
          <p:cNvCxnSpPr/>
          <p:nvPr/>
        </p:nvCxnSpPr>
        <p:spPr>
          <a:xfrm flipH="1">
            <a:off x="5783262" y="3398837"/>
            <a:ext cx="322264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p4"/>
          <p:cNvCxnSpPr/>
          <p:nvPr/>
        </p:nvCxnSpPr>
        <p:spPr>
          <a:xfrm flipH="1">
            <a:off x="5919787" y="4416425"/>
            <a:ext cx="80010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8" name="Google Shape;178;p4"/>
          <p:cNvSpPr/>
          <p:nvPr/>
        </p:nvSpPr>
        <p:spPr>
          <a:xfrm>
            <a:off x="6119812" y="4206875"/>
            <a:ext cx="593726" cy="85725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8317" y="21600"/>
                </a:lnTo>
                <a:lnTo>
                  <a:pt x="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4"/>
          <p:cNvCxnSpPr/>
          <p:nvPr/>
        </p:nvCxnSpPr>
        <p:spPr>
          <a:xfrm flipH="1">
            <a:off x="5594349" y="3833812"/>
            <a:ext cx="86995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0" name="Google Shape;180;p4"/>
          <p:cNvCxnSpPr/>
          <p:nvPr/>
        </p:nvCxnSpPr>
        <p:spPr>
          <a:xfrm flipH="1">
            <a:off x="6081712" y="4546600"/>
            <a:ext cx="514351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1" name="Google Shape;181;p4"/>
          <p:cNvCxnSpPr/>
          <p:nvPr/>
        </p:nvCxnSpPr>
        <p:spPr>
          <a:xfrm flipH="1">
            <a:off x="6088062" y="4672012"/>
            <a:ext cx="441326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2" name="Google Shape;182;p4"/>
          <p:cNvCxnSpPr/>
          <p:nvPr/>
        </p:nvCxnSpPr>
        <p:spPr>
          <a:xfrm flipH="1">
            <a:off x="6103937" y="4795837"/>
            <a:ext cx="615951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3" name="Google Shape;183;p4"/>
          <p:cNvCxnSpPr/>
          <p:nvPr/>
        </p:nvCxnSpPr>
        <p:spPr>
          <a:xfrm flipH="1">
            <a:off x="6113462" y="5375274"/>
            <a:ext cx="468313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4" name="Google Shape;184;p4"/>
          <p:cNvCxnSpPr/>
          <p:nvPr/>
        </p:nvCxnSpPr>
        <p:spPr>
          <a:xfrm flipH="1">
            <a:off x="6402387" y="5883274"/>
            <a:ext cx="276226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" name="Google Shape;185;p4"/>
          <p:cNvCxnSpPr/>
          <p:nvPr/>
        </p:nvCxnSpPr>
        <p:spPr>
          <a:xfrm flipH="1">
            <a:off x="6099174" y="5630862"/>
            <a:ext cx="595314" cy="1588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6" name="Google Shape;186;p4"/>
          <p:cNvSpPr/>
          <p:nvPr/>
        </p:nvSpPr>
        <p:spPr>
          <a:xfrm>
            <a:off x="7285037" y="2605087"/>
            <a:ext cx="387351" cy="241301"/>
          </a:xfrm>
          <a:custGeom>
            <a:rect b="b" l="l" r="r" t="t"/>
            <a:pathLst>
              <a:path extrusionOk="0" h="21600" w="21600">
                <a:moveTo>
                  <a:pt x="708" y="21600"/>
                </a:moveTo>
                <a:lnTo>
                  <a:pt x="21600" y="0"/>
                </a:lnTo>
                <a:lnTo>
                  <a:pt x="0" y="9663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7" name="Google Shape;187;p4"/>
          <p:cNvCxnSpPr/>
          <p:nvPr/>
        </p:nvCxnSpPr>
        <p:spPr>
          <a:xfrm flipH="1">
            <a:off x="7197725" y="2320925"/>
            <a:ext cx="474663" cy="10795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8" name="Google Shape;188;p4"/>
          <p:cNvSpPr/>
          <p:nvPr/>
        </p:nvSpPr>
        <p:spPr>
          <a:xfrm>
            <a:off x="7208837" y="2325687"/>
            <a:ext cx="463551" cy="217488"/>
          </a:xfrm>
          <a:custGeom>
            <a:rect b="b" l="l" r="r" t="t"/>
            <a:pathLst>
              <a:path extrusionOk="0" h="21600" w="21600">
                <a:moveTo>
                  <a:pt x="1405" y="21600"/>
                </a:moveTo>
                <a:lnTo>
                  <a:pt x="21600" y="0"/>
                </a:lnTo>
                <a:lnTo>
                  <a:pt x="0" y="15924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p4"/>
          <p:cNvCxnSpPr/>
          <p:nvPr/>
        </p:nvCxnSpPr>
        <p:spPr>
          <a:xfrm>
            <a:off x="5771356" y="3556793"/>
            <a:ext cx="12701" cy="1270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0" name="Google Shape;190;p4"/>
          <p:cNvCxnSpPr/>
          <p:nvPr/>
        </p:nvCxnSpPr>
        <p:spPr>
          <a:xfrm>
            <a:off x="5780087" y="3546474"/>
            <a:ext cx="739776" cy="1589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1" name="Google Shape;191;p4"/>
          <p:cNvSpPr/>
          <p:nvPr/>
        </p:nvSpPr>
        <p:spPr>
          <a:xfrm>
            <a:off x="7872412" y="3705225"/>
            <a:ext cx="106363" cy="6032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3863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/>
          <p:nvPr/>
        </p:nvSpPr>
        <p:spPr>
          <a:xfrm>
            <a:off x="7148512" y="3497262"/>
            <a:ext cx="827088" cy="9366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7628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"/>
          <p:cNvSpPr/>
          <p:nvPr/>
        </p:nvSpPr>
        <p:spPr>
          <a:xfrm>
            <a:off x="7027862" y="3922712"/>
            <a:ext cx="50801" cy="42545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3375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"/>
          <p:cNvSpPr/>
          <p:nvPr/>
        </p:nvSpPr>
        <p:spPr>
          <a:xfrm>
            <a:off x="7081837" y="4130675"/>
            <a:ext cx="560388" cy="2921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14257" y="21600"/>
                </a:lnTo>
                <a:lnTo>
                  <a:pt x="21600" y="2160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"/>
          <p:cNvSpPr txBox="1"/>
          <p:nvPr/>
        </p:nvSpPr>
        <p:spPr>
          <a:xfrm>
            <a:off x="6959600" y="1179512"/>
            <a:ext cx="199033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Deep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"/>
          <p:cNvSpPr txBox="1"/>
          <p:nvPr/>
        </p:nvSpPr>
        <p:spPr>
          <a:xfrm>
            <a:off x="6454775" y="1179512"/>
            <a:ext cx="402295" cy="127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Superficial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"/>
          <p:cNvSpPr txBox="1"/>
          <p:nvPr/>
        </p:nvSpPr>
        <p:spPr>
          <a:xfrm>
            <a:off x="5426075" y="4616450"/>
            <a:ext cx="567606" cy="1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Vastus lateralis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"/>
          <p:cNvSpPr txBox="1"/>
          <p:nvPr/>
        </p:nvSpPr>
        <p:spPr>
          <a:xfrm>
            <a:off x="4414837" y="942975"/>
            <a:ext cx="4538663" cy="165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ru-RU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Copyright © The McGraw-Hill Companies, Inc. Permission required for reproduction or display.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4"/>
          <p:cNvGrpSpPr/>
          <p:nvPr/>
        </p:nvGrpSpPr>
        <p:grpSpPr>
          <a:xfrm>
            <a:off x="196106" y="1187817"/>
            <a:ext cx="980365" cy="1007327"/>
            <a:chOff x="-1" y="-1"/>
            <a:chExt cx="980364" cy="1007326"/>
          </a:xfrm>
        </p:grpSpPr>
        <p:sp>
          <p:nvSpPr>
            <p:cNvPr id="200" name="Google Shape;200;p4"/>
            <p:cNvSpPr/>
            <p:nvPr/>
          </p:nvSpPr>
          <p:spPr>
            <a:xfrm>
              <a:off x="-1" y="-1"/>
              <a:ext cx="980364" cy="1007326"/>
            </a:xfrm>
            <a:prstGeom prst="ellipse">
              <a:avLst/>
            </a:prstGeom>
            <a:solidFill>
              <a:srgbClr val="AA015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4F4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65063" y="169583"/>
              <a:ext cx="650352" cy="668141"/>
            </a:xfrm>
            <a:prstGeom prst="ellipse">
              <a:avLst/>
            </a:prstGeom>
            <a:solidFill>
              <a:srgbClr val="C0504D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4F4"/>
                </a:buClr>
                <a:buSzPts val="2000"/>
                <a:buFont typeface="Calibri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142135" y="146027"/>
              <a:ext cx="696243" cy="715321"/>
              <a:chOff x="-1" y="-1"/>
              <a:chExt cx="696241" cy="715319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-1" y="0"/>
                <a:ext cx="696239" cy="715314"/>
              </a:xfrm>
              <a:prstGeom prst="rect">
                <a:avLst/>
              </a:prstGeom>
              <a:solidFill>
                <a:srgbClr val="AA0151"/>
              </a:solidFill>
              <a:ln>
                <a:noFill/>
              </a:ln>
            </p:spPr>
            <p:txBody>
              <a:bodyPr anchorCtr="0" anchor="ctr" bIns="45700" lIns="45700" spcFirstLastPara="1" rIns="45700" wrap="square" tIns="45700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Calibri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image15.png" id="204" name="Google Shape;204;p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" y="-1"/>
                <a:ext cx="696238" cy="7153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05" name="Google Shape;205;p4"/>
          <p:cNvSpPr txBox="1"/>
          <p:nvPr/>
        </p:nvSpPr>
        <p:spPr>
          <a:xfrm>
            <a:off x="354975" y="1775925"/>
            <a:ext cx="4059900" cy="38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8214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750" lvl="0" marL="21055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0552" lvl="0" marL="210552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ru-RU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Қаңқа, жүрек  және бірыңғай салалы бұлшықеттердің негізгі функциялары қандай?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"/>
          <p:cNvSpPr txBox="1"/>
          <p:nvPr>
            <p:ph idx="12" type="sldNum"/>
          </p:nvPr>
        </p:nvSpPr>
        <p:spPr>
          <a:xfrm>
            <a:off x="8712376" y="6324600"/>
            <a:ext cx="203025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5"/>
          <p:cNvSpPr txBox="1"/>
          <p:nvPr>
            <p:ph idx="4294967295" type="title"/>
          </p:nvPr>
        </p:nvSpPr>
        <p:spPr>
          <a:xfrm>
            <a:off x="457200" y="-1"/>
            <a:ext cx="8229600" cy="114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/>
              <a:t>Бұлшықеттердің қызметі</a:t>
            </a:r>
            <a:endParaRPr/>
          </a:p>
        </p:txBody>
      </p:sp>
      <p:sp>
        <p:nvSpPr>
          <p:cNvPr id="212" name="Google Shape;212;p5"/>
          <p:cNvSpPr txBox="1"/>
          <p:nvPr>
            <p:ph idx="4294967295" type="body"/>
          </p:nvPr>
        </p:nvSpPr>
        <p:spPr>
          <a:xfrm>
            <a:off x="457200" y="1139825"/>
            <a:ext cx="8229600" cy="5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Times New Roman"/>
              <a:buChar char="•"/>
            </a:pPr>
            <a:r>
              <a:rPr lang="ru-RU" sz="2590">
                <a:latin typeface="Times New Roman"/>
                <a:ea typeface="Times New Roman"/>
                <a:cs typeface="Times New Roman"/>
                <a:sym typeface="Times New Roman"/>
              </a:rPr>
              <a:t>Қозғалыс – </a:t>
            </a:r>
            <a:r>
              <a:rPr b="0" lang="ru-RU" sz="2590">
                <a:latin typeface="Times New Roman"/>
                <a:ea typeface="Times New Roman"/>
                <a:cs typeface="Times New Roman"/>
                <a:sym typeface="Times New Roman"/>
              </a:rPr>
              <a:t>бір орыннан екінші орынға жүру, тыныс алуда, қан айналымында, тамақтанумен  ас қорытуда, дефекацияда, зәр шығару және босану кезінде дене бөліктері мен дене мүшелерінің қозғалысы</a:t>
            </a:r>
            <a:endParaRPr b="0" sz="29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Times New Roman"/>
              <a:buChar char="•"/>
            </a:pPr>
            <a:r>
              <a:rPr b="0" lang="ru-RU" sz="2590">
                <a:latin typeface="Times New Roman"/>
                <a:ea typeface="Times New Roman"/>
                <a:cs typeface="Times New Roman"/>
                <a:sym typeface="Times New Roman"/>
              </a:rPr>
              <a:t>Байланыстық </a:t>
            </a:r>
            <a:r>
              <a:rPr b="0" lang="ru-RU" sz="2590">
                <a:latin typeface="Times New Roman"/>
                <a:ea typeface="Times New Roman"/>
                <a:cs typeface="Times New Roman"/>
                <a:sym typeface="Times New Roman"/>
              </a:rPr>
              <a:t> - сөйлеу, жазу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Times New Roman"/>
              <a:buChar char="•"/>
            </a:pPr>
            <a:r>
              <a:rPr lang="ru-RU" sz="2590">
                <a:latin typeface="Times New Roman"/>
                <a:ea typeface="Times New Roman"/>
                <a:cs typeface="Times New Roman"/>
                <a:sym typeface="Times New Roman"/>
              </a:rPr>
              <a:t>Тұрақтылық - </a:t>
            </a:r>
            <a:r>
              <a:rPr b="0" lang="ru-RU" sz="2590">
                <a:latin typeface="Times New Roman"/>
                <a:ea typeface="Times New Roman"/>
                <a:cs typeface="Times New Roman"/>
                <a:sym typeface="Times New Roman"/>
              </a:rPr>
              <a:t>қ</a:t>
            </a:r>
            <a:r>
              <a:rPr b="0" lang="ru-RU" sz="2590">
                <a:latin typeface="Times New Roman"/>
                <a:ea typeface="Times New Roman"/>
                <a:cs typeface="Times New Roman"/>
                <a:sym typeface="Times New Roman"/>
              </a:rPr>
              <a:t>ажетсіз қозғалыстардың алдын алу арқылы тұрақтылықты сақтау</a:t>
            </a:r>
            <a:endParaRPr b="0" sz="29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Times New Roman"/>
              <a:buChar char="•"/>
            </a:pPr>
            <a:r>
              <a:rPr b="0" i="1" lang="ru-RU" sz="2590">
                <a:latin typeface="Times New Roman"/>
                <a:ea typeface="Times New Roman"/>
                <a:cs typeface="Times New Roman"/>
                <a:sym typeface="Times New Roman"/>
              </a:rPr>
              <a:t>антигравитациялық бұлшықеттер </a:t>
            </a:r>
            <a:r>
              <a:rPr b="0" lang="ru-RU" sz="2590">
                <a:latin typeface="Times New Roman"/>
                <a:ea typeface="Times New Roman"/>
                <a:cs typeface="Times New Roman"/>
                <a:sym typeface="Times New Roman"/>
              </a:rPr>
              <a:t>- ауырлық күшіне төтеп беріп, құлап қалмауымызға  жол бермеу, буындарды тұрақтандыру</a:t>
            </a:r>
            <a:endParaRPr b="0" sz="29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Times New Roman"/>
              <a:buChar char="•"/>
            </a:pPr>
            <a:r>
              <a:rPr lang="ru-RU" sz="2590">
                <a:latin typeface="Times New Roman"/>
                <a:ea typeface="Times New Roman"/>
                <a:cs typeface="Times New Roman"/>
                <a:sym typeface="Times New Roman"/>
              </a:rPr>
              <a:t>Б</a:t>
            </a:r>
            <a:r>
              <a:rPr lang="ru-RU" sz="2590">
                <a:latin typeface="Times New Roman"/>
                <a:ea typeface="Times New Roman"/>
                <a:cs typeface="Times New Roman"/>
                <a:sym typeface="Times New Roman"/>
              </a:rPr>
              <a:t>ақылау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Times New Roman"/>
              <a:buNone/>
            </a:pPr>
            <a:r>
              <a:rPr lang="ru-RU" sz="259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0" lang="ru-RU" sz="2590">
                <a:latin typeface="Times New Roman"/>
                <a:ea typeface="Times New Roman"/>
                <a:cs typeface="Times New Roman"/>
                <a:sym typeface="Times New Roman"/>
              </a:rPr>
              <a:t>сфинктерлер - тағамның, өттің, қанның және басқа материалдардың қозғалысын басқаратын ішкі бұлшық еттер</a:t>
            </a:r>
            <a:endParaRPr b="0" sz="29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590"/>
              <a:buFont typeface="Times New Roman"/>
              <a:buChar char="•"/>
            </a:pPr>
            <a:r>
              <a:rPr b="0" lang="ru-RU" sz="2590">
                <a:latin typeface="Times New Roman"/>
                <a:ea typeface="Times New Roman"/>
                <a:cs typeface="Times New Roman"/>
                <a:sym typeface="Times New Roman"/>
              </a:rPr>
              <a:t>Скелеттік бұлшықеттермен </a:t>
            </a:r>
            <a:r>
              <a:rPr lang="ru-RU" sz="2590">
                <a:latin typeface="Times New Roman"/>
                <a:ea typeface="Times New Roman"/>
                <a:cs typeface="Times New Roman"/>
                <a:sym typeface="Times New Roman"/>
              </a:rPr>
              <a:t>жылуды өндіруге жауапты, </a:t>
            </a:r>
            <a:r>
              <a:rPr b="0" lang="ru-RU" sz="2590">
                <a:latin typeface="Times New Roman"/>
                <a:ea typeface="Times New Roman"/>
                <a:cs typeface="Times New Roman"/>
                <a:sym typeface="Times New Roman"/>
              </a:rPr>
              <a:t>дене жылуының 85% -ын құрайды</a:t>
            </a:r>
            <a:endParaRPr sz="296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 txBox="1"/>
          <p:nvPr>
            <p:ph idx="12" type="sldNum"/>
          </p:nvPr>
        </p:nvSpPr>
        <p:spPr>
          <a:xfrm>
            <a:off x="8712376" y="6324600"/>
            <a:ext cx="203025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1" lang="ru-RU" sz="1400"/>
              <a:t>‹#›</a:t>
            </a:fld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6"/>
          <p:cNvSpPr txBox="1"/>
          <p:nvPr>
            <p:ph idx="4294967295" type="title"/>
          </p:nvPr>
        </p:nvSpPr>
        <p:spPr>
          <a:xfrm>
            <a:off x="457200" y="-1"/>
            <a:ext cx="8229600" cy="1143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ru-RU"/>
              <a:t>Бұлшықет сипаттамасы</a:t>
            </a:r>
            <a:endParaRPr/>
          </a:p>
        </p:txBody>
      </p:sp>
      <p:sp>
        <p:nvSpPr>
          <p:cNvPr id="219" name="Google Shape;219;p6"/>
          <p:cNvSpPr txBox="1"/>
          <p:nvPr>
            <p:ph idx="4294967295" type="body"/>
          </p:nvPr>
        </p:nvSpPr>
        <p:spPr>
          <a:xfrm>
            <a:off x="546100" y="1039812"/>
            <a:ext cx="8597900" cy="5818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lang="ru-RU" sz="2800"/>
              <a:t>1. </a:t>
            </a:r>
            <a:r>
              <a:rPr lang="ru-RU" sz="2800"/>
              <a:t>Қозғыштық</a:t>
            </a:r>
            <a:r>
              <a:rPr b="0" lang="ru-RU" sz="2800"/>
              <a:t> – бұлшықеттің тітіркендіргішке қозып жауап беруі;</a:t>
            </a:r>
            <a:br>
              <a:rPr lang="ru-RU" sz="2000"/>
            </a:br>
            <a:r>
              <a:rPr b="0" lang="ru-RU" sz="2800"/>
              <a:t>2. </a:t>
            </a:r>
            <a:r>
              <a:rPr lang="ru-RU" sz="2800"/>
              <a:t>Өткізгіштік</a:t>
            </a:r>
            <a:r>
              <a:rPr b="0" lang="ru-RU" sz="2800"/>
              <a:t> – бұлшықет бойымен қозудың өтуі;</a:t>
            </a:r>
            <a:br>
              <a:rPr lang="ru-RU" sz="2000"/>
            </a:br>
            <a:r>
              <a:rPr b="0" lang="ru-RU" sz="2800"/>
              <a:t>3.</a:t>
            </a:r>
            <a:r>
              <a:rPr lang="ru-RU" sz="2800"/>
              <a:t> Жиырылу </a:t>
            </a:r>
            <a:r>
              <a:rPr b="0" lang="ru-RU" sz="2800"/>
              <a:t>– бұл қозу кезінде ұзындығы немесе кернеуінің өзгеруі;</a:t>
            </a:r>
            <a:br>
              <a:rPr lang="ru-RU" sz="2000"/>
            </a:br>
            <a:r>
              <a:rPr b="0" lang="ru-RU" sz="2800"/>
              <a:t>4. </a:t>
            </a:r>
            <a:r>
              <a:rPr lang="ru-RU" sz="2800"/>
              <a:t>Эластикалық</a:t>
            </a:r>
            <a:r>
              <a:rPr b="0" lang="ru-RU" sz="2800"/>
              <a:t> (созылғыш, майысқақ) – жиырылудан кейін бұлшықеттің бастапқы пішініне келуі;</a:t>
            </a:r>
            <a:br>
              <a:rPr lang="ru-RU" sz="2000"/>
            </a:br>
            <a:r>
              <a:rPr b="0" lang="ru-RU" sz="2800"/>
              <a:t>5. </a:t>
            </a:r>
            <a:r>
              <a:rPr lang="ru-RU" sz="2800"/>
              <a:t>Автоматия</a:t>
            </a:r>
            <a:r>
              <a:rPr b="0" lang="ru-RU" sz="2800"/>
              <a:t> - бұл тіннің сырттан тітіркендірусіз өзінде пайда болатын серпіністер арқылы қозуын айтамыз.</a:t>
            </a:r>
            <a:br>
              <a:rPr lang="ru-RU" sz="2000"/>
            </a:br>
            <a:r>
              <a:rPr b="0" lang="ru-RU" sz="2800"/>
              <a:t>6. </a:t>
            </a:r>
            <a:r>
              <a:rPr lang="ru-RU" sz="2800"/>
              <a:t>Пластикалық </a:t>
            </a:r>
            <a:r>
              <a:rPr b="0" lang="ru-RU" sz="2800"/>
              <a:t>– бұл ұзындығы өзгерген пішінін біраз уақытқа дейін сақтау.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"/>
          <p:cNvSpPr/>
          <p:nvPr/>
        </p:nvSpPr>
        <p:spPr>
          <a:xfrm>
            <a:off x="324465" y="545690"/>
            <a:ext cx="8554064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Times New Roman"/>
              <a:buNone/>
            </a:pPr>
            <a:r>
              <a:rPr b="1" i="0" lang="ru-RU" sz="32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Бұлшық еттердің негізгі физиологиялық қасиеттері:</a:t>
            </a:r>
            <a:br>
              <a:rPr b="1" i="0" lang="ru-RU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32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қозғыштық,</a:t>
            </a:r>
            <a:br>
              <a:rPr b="0" i="0" lang="ru-RU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32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қозу өткізгіштік,</a:t>
            </a:r>
            <a:br>
              <a:rPr b="0" i="0" lang="ru-RU" sz="3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32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жиырылғыштық.</a:t>
            </a:r>
            <a:endParaRPr b="0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"/>
          <p:cNvSpPr/>
          <p:nvPr/>
        </p:nvSpPr>
        <p:spPr>
          <a:xfrm>
            <a:off x="517562" y="314439"/>
            <a:ext cx="8568900" cy="61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Times New Roman"/>
              <a:buNone/>
            </a:pPr>
            <a:r>
              <a:rPr b="1" i="0" lang="ru-RU" sz="28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Бірыңғай салалы бұлшықет.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Бірыңғай салалы бұлшықет ішкі мүшелер: қан және лимфа тамырлары,</a:t>
            </a:r>
            <a:br>
              <a:rPr b="0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28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несепағар түтігі, асқорыту жолы (асқазан мен ішек қабырғалары) қуысын астарлап жатады.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жасушалары бұлшықеттің басқа түрлерінен</a:t>
            </a:r>
            <a:br>
              <a:rPr b="0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28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құрылысы мен қызметі жағынан ерекшеленеді. </a:t>
            </a:r>
            <a:endParaRPr b="0" i="0" sz="2800" u="none" cap="none" strike="noStrike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Char char="•"/>
            </a:pPr>
            <a:r>
              <a:rPr lang="ru-RU" sz="28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</a:t>
            </a:r>
            <a:r>
              <a:rPr b="0" i="0" lang="ru-RU" sz="28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ір ядролы салыстырмалы түрде ұсақ бұлшықет жасушаларынан – ұршық тәрізді миоциттерден тұрады.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Char char="•"/>
            </a:pPr>
            <a:r>
              <a:rPr b="0" i="0" lang="ru-RU" sz="2800" u="none" cap="none" strike="noStrik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баяу және ұзақ жиырылуы еріксіз, яғни адам қалауына байланыссыз жүреді.</a:t>
            </a:r>
            <a:endParaRPr b="0" i="0" sz="2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plate_practise_publisher">
  <a:themeElements>
    <a:clrScheme name="template_practise_publish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plate_practise_publisher">
  <a:themeElements>
    <a:clrScheme name="template_practise_publish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HP</dc:creator>
</cp:coreProperties>
</file>